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56" r:id="rId4"/>
    <p:sldId id="260" r:id="rId5"/>
    <p:sldId id="261" r:id="rId6"/>
    <p:sldId id="263" r:id="rId7"/>
    <p:sldId id="265" r:id="rId8"/>
    <p:sldId id="266" r:id="rId9"/>
    <p:sldId id="267" r:id="rId10"/>
    <p:sldId id="268" r:id="rId11"/>
    <p:sldId id="269" r:id="rId12"/>
    <p:sldId id="270"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F2F2F2"/>
    <a:srgbClr val="5F5093"/>
    <a:srgbClr val="C19F57"/>
    <a:srgbClr val="2A2728"/>
    <a:srgbClr val="ADBAC3"/>
    <a:srgbClr val="9A2432"/>
    <a:srgbClr val="FFC299"/>
    <a:srgbClr val="FFDC89"/>
    <a:srgbClr val="E43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59" autoAdjust="0"/>
    <p:restoredTop sz="94660"/>
  </p:normalViewPr>
  <p:slideViewPr>
    <p:cSldViewPr snapToGrid="0">
      <p:cViewPr>
        <p:scale>
          <a:sx n="100" d="100"/>
          <a:sy n="100" d="100"/>
        </p:scale>
        <p:origin x="1464" y="-30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Sayfa1!$B$1</c:f>
              <c:strCache>
                <c:ptCount val="1"/>
                <c:pt idx="0">
                  <c:v>Yüzde</c:v>
                </c:pt>
              </c:strCache>
            </c:strRef>
          </c:tx>
          <c:spPr>
            <a:solidFill>
              <a:srgbClr val="3F0040"/>
            </a:solidFill>
          </c:spPr>
          <c:invertIfNegative val="0"/>
          <c:dLbls>
            <c:dLbl>
              <c:idx val="6"/>
              <c:layout>
                <c:manualLayout>
                  <c:x val="0.14348508164628704"/>
                  <c:y val="-1.4652014652014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E8-4966-BA52-9624465093F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Sayfa1!$A$2:$A$8</c:f>
              <c:strCache>
                <c:ptCount val="7"/>
                <c:pt idx="0">
                  <c:v>HSBC</c:v>
                </c:pt>
                <c:pt idx="1">
                  <c:v>IMF</c:v>
                </c:pt>
                <c:pt idx="2">
                  <c:v>IIF</c:v>
                </c:pt>
                <c:pt idx="3">
                  <c:v>Bank of America</c:v>
                </c:pt>
                <c:pt idx="4">
                  <c:v>Goldman Sachs</c:v>
                </c:pt>
                <c:pt idx="5">
                  <c:v>Fitch</c:v>
                </c:pt>
                <c:pt idx="6">
                  <c:v>Moody's</c:v>
                </c:pt>
              </c:strCache>
            </c:strRef>
          </c:cat>
          <c:val>
            <c:numRef>
              <c:f>Sayfa1!$B$2:$B$8</c:f>
              <c:numCache>
                <c:formatCode>General</c:formatCode>
                <c:ptCount val="7"/>
                <c:pt idx="0">
                  <c:v>-3.3</c:v>
                </c:pt>
                <c:pt idx="1">
                  <c:v>-3</c:v>
                </c:pt>
                <c:pt idx="2">
                  <c:v>-2.8</c:v>
                </c:pt>
                <c:pt idx="3">
                  <c:v>-2.7</c:v>
                </c:pt>
                <c:pt idx="4">
                  <c:v>-2</c:v>
                </c:pt>
                <c:pt idx="5">
                  <c:v>-1.9000000000000001</c:v>
                </c:pt>
                <c:pt idx="6">
                  <c:v>-0.5</c:v>
                </c:pt>
              </c:numCache>
            </c:numRef>
          </c:val>
          <c:extLst>
            <c:ext xmlns:c16="http://schemas.microsoft.com/office/drawing/2014/chart" uri="{C3380CC4-5D6E-409C-BE32-E72D297353CC}">
              <c16:uniqueId val="{00000001-36E8-4966-BA52-9624465093FF}"/>
            </c:ext>
          </c:extLst>
        </c:ser>
        <c:dLbls>
          <c:showLegendKey val="0"/>
          <c:showVal val="1"/>
          <c:showCatName val="0"/>
          <c:showSerName val="0"/>
          <c:showPercent val="0"/>
          <c:showBubbleSize val="0"/>
        </c:dLbls>
        <c:gapWidth val="150"/>
        <c:axId val="109710720"/>
        <c:axId val="118846592"/>
      </c:barChart>
      <c:catAx>
        <c:axId val="109710720"/>
        <c:scaling>
          <c:orientation val="minMax"/>
        </c:scaling>
        <c:delete val="0"/>
        <c:axPos val="l"/>
        <c:numFmt formatCode="General" sourceLinked="0"/>
        <c:majorTickMark val="none"/>
        <c:minorTickMark val="none"/>
        <c:tickLblPos val="nextTo"/>
        <c:spPr>
          <a:solidFill>
            <a:srgbClr val="FECD3D"/>
          </a:solidFill>
        </c:spPr>
        <c:crossAx val="118846592"/>
        <c:crosses val="autoZero"/>
        <c:auto val="1"/>
        <c:lblAlgn val="ctr"/>
        <c:lblOffset val="100"/>
        <c:noMultiLvlLbl val="0"/>
      </c:catAx>
      <c:valAx>
        <c:axId val="118846592"/>
        <c:scaling>
          <c:orientation val="minMax"/>
        </c:scaling>
        <c:delete val="1"/>
        <c:axPos val="b"/>
        <c:numFmt formatCode="General" sourceLinked="1"/>
        <c:majorTickMark val="out"/>
        <c:minorTickMark val="none"/>
        <c:tickLblPos val="nextTo"/>
        <c:crossAx val="109710720"/>
        <c:crosses val="autoZero"/>
        <c:crossBetween val="between"/>
      </c:valAx>
    </c:plotArea>
    <c:legend>
      <c:legendPos val="t"/>
      <c:layout>
        <c:manualLayout>
          <c:xMode val="edge"/>
          <c:yMode val="edge"/>
          <c:x val="0.39314855868461901"/>
          <c:y val="0.89831501831501837"/>
          <c:w val="0.21528620239238744"/>
          <c:h val="9.6175478065241848E-2"/>
        </c:manualLayout>
      </c:layout>
      <c:overlay val="0"/>
      <c:txPr>
        <a:bodyPr/>
        <a:lstStyle/>
        <a:p>
          <a:pPr>
            <a:defRPr sz="600"/>
          </a:pPr>
          <a:endParaRPr lang="tr-TR"/>
        </a:p>
      </c:txPr>
    </c:legend>
    <c:plotVisOnly val="1"/>
    <c:dispBlanksAs val="gap"/>
    <c:showDLblsOverMax val="0"/>
  </c:chart>
  <c:txPr>
    <a:bodyPr/>
    <a:lstStyle/>
    <a:p>
      <a:pPr>
        <a:defRPr sz="900">
          <a:latin typeface="Rajdhani SemiBold" panose="02000000000000000000" pitchFamily="2" charset="-94"/>
          <a:cs typeface="Rajdhani SemiBold" panose="02000000000000000000" pitchFamily="2" charset="-94"/>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07629251622134E-2"/>
          <c:y val="0.21104456812605271"/>
          <c:w val="0.90286212390606613"/>
          <c:h val="0.6620724221361598"/>
        </c:manualLayout>
      </c:layout>
      <c:barChart>
        <c:barDir val="col"/>
        <c:grouping val="clustered"/>
        <c:varyColors val="0"/>
        <c:ser>
          <c:idx val="0"/>
          <c:order val="0"/>
          <c:tx>
            <c:strRef>
              <c:f>Sayfa1!$B$1</c:f>
              <c:strCache>
                <c:ptCount val="1"/>
                <c:pt idx="0">
                  <c:v>İyimser Senaryo (%)</c:v>
                </c:pt>
              </c:strCache>
            </c:strRef>
          </c:tx>
          <c:spPr>
            <a:solidFill>
              <a:srgbClr val="00B0F0"/>
            </a:solidFill>
          </c:spPr>
          <c:invertIfNegative val="0"/>
          <c:dLbls>
            <c:dLbl>
              <c:idx val="1"/>
              <c:layout>
                <c:manualLayout>
                  <c:x val="-2.3540489642183667E-3"/>
                  <c:y val="-2.0362046560140887E-2"/>
                </c:manualLayout>
              </c:layout>
              <c:tx>
                <c:rich>
                  <a:bodyPr/>
                  <a:lstStyle/>
                  <a:p>
                    <a:r>
                      <a:rPr lang="en-US" sz="1000" dirty="0"/>
                      <a:t>21,3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8C-4A88-8AA2-2C08A6DCE0E3}"/>
                </c:ext>
              </c:extLst>
            </c:dLbl>
            <c:dLbl>
              <c:idx val="2"/>
              <c:tx>
                <c:rich>
                  <a:bodyPr/>
                  <a:lstStyle/>
                  <a:p>
                    <a:r>
                      <a:rPr lang="tr-TR" sz="1000" dirty="0">
                        <a:solidFill>
                          <a:schemeClr val="tx1"/>
                        </a:solidFill>
                      </a:rPr>
                      <a:t>-12,9</a:t>
                    </a:r>
                    <a:endParaRPr lang="en-US" sz="1000"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8C-4A88-8AA2-2C08A6DCE0E3}"/>
                </c:ext>
              </c:extLst>
            </c:dLbl>
            <c:dLbl>
              <c:idx val="3"/>
              <c:tx>
                <c:rich>
                  <a:bodyPr/>
                  <a:lstStyle/>
                  <a:p>
                    <a:r>
                      <a:rPr lang="tr-TR" sz="1000" dirty="0">
                        <a:solidFill>
                          <a:schemeClr val="tx1"/>
                        </a:solidFill>
                      </a:rPr>
                      <a:t>-31,9</a:t>
                    </a:r>
                    <a:endParaRPr lang="en-US" sz="1000"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8C-4A88-8AA2-2C08A6DCE0E3}"/>
                </c:ext>
              </c:extLst>
            </c:dLbl>
            <c:dLbl>
              <c:idx val="11"/>
              <c:layout>
                <c:manualLayout>
                  <c:x val="5.5322395616549834E-3"/>
                  <c:y val="-6.2125124403115814E-3"/>
                </c:manualLayout>
              </c:layout>
              <c:tx>
                <c:rich>
                  <a:bodyPr/>
                  <a:lstStyle/>
                  <a:p>
                    <a:r>
                      <a:rPr lang="en-US" sz="1000"/>
                      <a:t>7</a:t>
                    </a:r>
                    <a:r>
                      <a:rPr lang="tr-TR" sz="1000"/>
                      <a:t>.</a:t>
                    </a:r>
                    <a:r>
                      <a:rPr lang="en-US" sz="1000"/>
                      <a:t>550,727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8C-4A88-8AA2-2C08A6DCE0E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Sayfa1!$A$2:$A$3</c:f>
              <c:numCache>
                <c:formatCode>General</c:formatCode>
                <c:ptCount val="2"/>
                <c:pt idx="0">
                  <c:v>2020</c:v>
                </c:pt>
                <c:pt idx="1">
                  <c:v>2021</c:v>
                </c:pt>
              </c:numCache>
            </c:numRef>
          </c:cat>
          <c:val>
            <c:numRef>
              <c:f>Sayfa1!$B$2:$B$3</c:f>
              <c:numCache>
                <c:formatCode>General</c:formatCode>
                <c:ptCount val="2"/>
                <c:pt idx="0">
                  <c:v>-12.9</c:v>
                </c:pt>
                <c:pt idx="1">
                  <c:v>21.3</c:v>
                </c:pt>
              </c:numCache>
            </c:numRef>
          </c:val>
          <c:extLst>
            <c:ext xmlns:c16="http://schemas.microsoft.com/office/drawing/2014/chart" uri="{C3380CC4-5D6E-409C-BE32-E72D297353CC}">
              <c16:uniqueId val="{00000004-1D8C-4A88-8AA2-2C08A6DCE0E3}"/>
            </c:ext>
          </c:extLst>
        </c:ser>
        <c:ser>
          <c:idx val="1"/>
          <c:order val="1"/>
          <c:tx>
            <c:strRef>
              <c:f>Sayfa1!$C$1</c:f>
              <c:strCache>
                <c:ptCount val="1"/>
                <c:pt idx="0">
                  <c:v>Kötümser Senaryo (%)</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Sayfa1!$A$2:$A$3</c:f>
              <c:numCache>
                <c:formatCode>General</c:formatCode>
                <c:ptCount val="2"/>
                <c:pt idx="0">
                  <c:v>2020</c:v>
                </c:pt>
                <c:pt idx="1">
                  <c:v>2021</c:v>
                </c:pt>
              </c:numCache>
            </c:numRef>
          </c:cat>
          <c:val>
            <c:numRef>
              <c:f>Sayfa1!$C$2:$C$3</c:f>
              <c:numCache>
                <c:formatCode>General</c:formatCode>
                <c:ptCount val="2"/>
                <c:pt idx="0">
                  <c:v>-31.9</c:v>
                </c:pt>
                <c:pt idx="1">
                  <c:v>24</c:v>
                </c:pt>
              </c:numCache>
            </c:numRef>
          </c:val>
          <c:extLst>
            <c:ext xmlns:c16="http://schemas.microsoft.com/office/drawing/2014/chart" uri="{C3380CC4-5D6E-409C-BE32-E72D297353CC}">
              <c16:uniqueId val="{00000005-1D8C-4A88-8AA2-2C08A6DCE0E3}"/>
            </c:ext>
          </c:extLst>
        </c:ser>
        <c:dLbls>
          <c:showLegendKey val="0"/>
          <c:showVal val="1"/>
          <c:showCatName val="0"/>
          <c:showSerName val="0"/>
          <c:showPercent val="0"/>
          <c:showBubbleSize val="0"/>
        </c:dLbls>
        <c:gapWidth val="150"/>
        <c:overlap val="-25"/>
        <c:axId val="118925184"/>
        <c:axId val="118926720"/>
      </c:barChart>
      <c:catAx>
        <c:axId val="118925184"/>
        <c:scaling>
          <c:orientation val="minMax"/>
        </c:scaling>
        <c:delete val="0"/>
        <c:axPos val="b"/>
        <c:numFmt formatCode="General" sourceLinked="1"/>
        <c:majorTickMark val="none"/>
        <c:minorTickMark val="none"/>
        <c:tickLblPos val="nextTo"/>
        <c:spPr>
          <a:noFill/>
          <a:ln>
            <a:solidFill>
              <a:schemeClr val="tx1"/>
            </a:solidFill>
          </a:ln>
        </c:spPr>
        <c:crossAx val="118926720"/>
        <c:crosses val="autoZero"/>
        <c:auto val="1"/>
        <c:lblAlgn val="ctr"/>
        <c:lblOffset val="100"/>
        <c:noMultiLvlLbl val="0"/>
      </c:catAx>
      <c:valAx>
        <c:axId val="118926720"/>
        <c:scaling>
          <c:orientation val="minMax"/>
        </c:scaling>
        <c:delete val="1"/>
        <c:axPos val="l"/>
        <c:numFmt formatCode="General" sourceLinked="1"/>
        <c:majorTickMark val="out"/>
        <c:minorTickMark val="none"/>
        <c:tickLblPos val="nextTo"/>
        <c:crossAx val="118925184"/>
        <c:crosses val="autoZero"/>
        <c:crossBetween val="between"/>
      </c:valAx>
    </c:plotArea>
    <c:legend>
      <c:legendPos val="t"/>
      <c:layout>
        <c:manualLayout>
          <c:xMode val="edge"/>
          <c:yMode val="edge"/>
          <c:x val="2.7197296818836075E-3"/>
          <c:y val="4.4243076172855444E-2"/>
          <c:w val="0.97340614681229365"/>
          <c:h val="9.1208098357210499E-2"/>
        </c:manualLayout>
      </c:layout>
      <c:overlay val="0"/>
      <c:txPr>
        <a:bodyPr/>
        <a:lstStyle/>
        <a:p>
          <a:pPr>
            <a:defRPr sz="800"/>
          </a:pPr>
          <a:endParaRPr lang="tr-TR"/>
        </a:p>
      </c:txPr>
    </c:legend>
    <c:plotVisOnly val="1"/>
    <c:dispBlanksAs val="gap"/>
    <c:showDLblsOverMax val="0"/>
  </c:chart>
  <c:spPr>
    <a:noFill/>
    <a:ln w="12700">
      <a:noFill/>
    </a:ln>
  </c:spPr>
  <c:txPr>
    <a:bodyPr/>
    <a:lstStyle/>
    <a:p>
      <a:pPr>
        <a:defRPr sz="800">
          <a:latin typeface="Rajdhani Bold" panose="02000000000000000000" pitchFamily="2" charset="-94"/>
          <a:cs typeface="Rajdhani Bold" panose="02000000000000000000" pitchFamily="2" charset="-94"/>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26389597833512E-2"/>
          <c:y val="0.41409648355359091"/>
          <c:w val="0.89054722080433302"/>
          <c:h val="0.41693665484796866"/>
        </c:manualLayout>
      </c:layout>
      <c:barChart>
        <c:barDir val="col"/>
        <c:grouping val="clustered"/>
        <c:varyColors val="0"/>
        <c:ser>
          <c:idx val="0"/>
          <c:order val="0"/>
          <c:tx>
            <c:strRef>
              <c:f>Sayfa1!$B$1</c:f>
              <c:strCache>
                <c:ptCount val="1"/>
                <c:pt idx="0">
                  <c:v>10.Mar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Sayfa1!$A$2:$A$3</c:f>
              <c:strCache>
                <c:ptCount val="2"/>
                <c:pt idx="0">
                  <c:v>Dolar-TL</c:v>
                </c:pt>
                <c:pt idx="1">
                  <c:v>Euro- TL</c:v>
                </c:pt>
              </c:strCache>
            </c:strRef>
          </c:cat>
          <c:val>
            <c:numRef>
              <c:f>Sayfa1!$B$2:$B$3</c:f>
              <c:numCache>
                <c:formatCode>General</c:formatCode>
                <c:ptCount val="2"/>
                <c:pt idx="0">
                  <c:v>6.1499999999999995</c:v>
                </c:pt>
                <c:pt idx="1">
                  <c:v>6.94</c:v>
                </c:pt>
              </c:numCache>
            </c:numRef>
          </c:val>
          <c:extLst>
            <c:ext xmlns:c16="http://schemas.microsoft.com/office/drawing/2014/chart" uri="{C3380CC4-5D6E-409C-BE32-E72D297353CC}">
              <c16:uniqueId val="{00000000-1BE9-46ED-BC0A-01ECF37ECDF3}"/>
            </c:ext>
          </c:extLst>
        </c:ser>
        <c:ser>
          <c:idx val="1"/>
          <c:order val="1"/>
          <c:tx>
            <c:strRef>
              <c:f>Sayfa1!$C$1</c:f>
              <c:strCache>
                <c:ptCount val="1"/>
                <c:pt idx="0">
                  <c:v>16.Nis</c:v>
                </c:pt>
              </c:strCache>
            </c:strRef>
          </c:tx>
          <c:spPr>
            <a:solidFill>
              <a:srgbClr val="38572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Sayfa1!$A$2:$A$3</c:f>
              <c:strCache>
                <c:ptCount val="2"/>
                <c:pt idx="0">
                  <c:v>Dolar-TL</c:v>
                </c:pt>
                <c:pt idx="1">
                  <c:v>Euro- TL</c:v>
                </c:pt>
              </c:strCache>
            </c:strRef>
          </c:cat>
          <c:val>
            <c:numRef>
              <c:f>Sayfa1!$C$2:$C$3</c:f>
              <c:numCache>
                <c:formatCode>General</c:formatCode>
                <c:ptCount val="2"/>
                <c:pt idx="0">
                  <c:v>6.91</c:v>
                </c:pt>
                <c:pt idx="1">
                  <c:v>7.52</c:v>
                </c:pt>
              </c:numCache>
            </c:numRef>
          </c:val>
          <c:extLst>
            <c:ext xmlns:c16="http://schemas.microsoft.com/office/drawing/2014/chart" uri="{C3380CC4-5D6E-409C-BE32-E72D297353CC}">
              <c16:uniqueId val="{00000001-1BE9-46ED-BC0A-01ECF37ECDF3}"/>
            </c:ext>
          </c:extLst>
        </c:ser>
        <c:dLbls>
          <c:showLegendKey val="0"/>
          <c:showVal val="1"/>
          <c:showCatName val="0"/>
          <c:showSerName val="0"/>
          <c:showPercent val="0"/>
          <c:showBubbleSize val="0"/>
        </c:dLbls>
        <c:gapWidth val="150"/>
        <c:overlap val="-25"/>
        <c:axId val="85995904"/>
        <c:axId val="85997440"/>
      </c:barChart>
      <c:catAx>
        <c:axId val="85995904"/>
        <c:scaling>
          <c:orientation val="minMax"/>
        </c:scaling>
        <c:delete val="0"/>
        <c:axPos val="b"/>
        <c:numFmt formatCode="General" sourceLinked="0"/>
        <c:majorTickMark val="none"/>
        <c:minorTickMark val="none"/>
        <c:tickLblPos val="nextTo"/>
        <c:crossAx val="85997440"/>
        <c:crosses val="autoZero"/>
        <c:auto val="1"/>
        <c:lblAlgn val="ctr"/>
        <c:lblOffset val="100"/>
        <c:noMultiLvlLbl val="0"/>
      </c:catAx>
      <c:valAx>
        <c:axId val="85997440"/>
        <c:scaling>
          <c:orientation val="minMax"/>
        </c:scaling>
        <c:delete val="1"/>
        <c:axPos val="l"/>
        <c:numFmt formatCode="General" sourceLinked="1"/>
        <c:majorTickMark val="out"/>
        <c:minorTickMark val="none"/>
        <c:tickLblPos val="nextTo"/>
        <c:crossAx val="85995904"/>
        <c:crosses val="autoZero"/>
        <c:crossBetween val="between"/>
      </c:valAx>
    </c:plotArea>
    <c:legend>
      <c:legendPos val="t"/>
      <c:layout>
        <c:manualLayout>
          <c:xMode val="edge"/>
          <c:yMode val="edge"/>
          <c:x val="0.32575207652762822"/>
          <c:y val="0.17153996101364521"/>
          <c:w val="0.34849584694474356"/>
          <c:h val="5.5422019615969056E-2"/>
        </c:manualLayout>
      </c:layout>
      <c:overlay val="0"/>
    </c:legend>
    <c:plotVisOnly val="1"/>
    <c:dispBlanksAs val="gap"/>
    <c:showDLblsOverMax val="0"/>
  </c:chart>
  <c:txPr>
    <a:bodyPr/>
    <a:lstStyle/>
    <a:p>
      <a:pPr>
        <a:defRPr sz="800">
          <a:latin typeface="Rajdhani Bold" panose="02000000000000000000" pitchFamily="2" charset="-94"/>
          <a:cs typeface="Rajdhani Bold" panose="02000000000000000000" pitchFamily="2" charset="-94"/>
        </a:defRPr>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Sayfa1!$B$1</c:f>
              <c:strCache>
                <c:ptCount val="1"/>
                <c:pt idx="0">
                  <c:v>Puan</c:v>
                </c:pt>
              </c:strCache>
            </c:strRef>
          </c:tx>
          <c:spPr>
            <a:ln>
              <a:solidFill>
                <a:srgbClr val="FF0000"/>
              </a:solidFill>
            </a:ln>
          </c:spPr>
          <c:marker>
            <c:symbol val="none"/>
          </c:marker>
          <c:cat>
            <c:strRef>
              <c:f>Sayfa1!$A$2:$A$9</c:f>
              <c:strCache>
                <c:ptCount val="8"/>
                <c:pt idx="0">
                  <c:v>10*Mart</c:v>
                </c:pt>
                <c:pt idx="1">
                  <c:v>16*Mart</c:v>
                </c:pt>
                <c:pt idx="2">
                  <c:v>20*Mart</c:v>
                </c:pt>
                <c:pt idx="3">
                  <c:v>25*Mart</c:v>
                </c:pt>
                <c:pt idx="4">
                  <c:v>30*Mart</c:v>
                </c:pt>
                <c:pt idx="5">
                  <c:v>6*Nisan</c:v>
                </c:pt>
                <c:pt idx="6">
                  <c:v>10*Nisan</c:v>
                </c:pt>
                <c:pt idx="7">
                  <c:v>16*Nisan</c:v>
                </c:pt>
              </c:strCache>
            </c:strRef>
          </c:cat>
          <c:val>
            <c:numRef>
              <c:f>Sayfa1!$B$2:$B$9</c:f>
              <c:numCache>
                <c:formatCode>#,##0</c:formatCode>
                <c:ptCount val="8"/>
                <c:pt idx="0">
                  <c:v>101062</c:v>
                </c:pt>
                <c:pt idx="1">
                  <c:v>87888</c:v>
                </c:pt>
                <c:pt idx="2">
                  <c:v>85795</c:v>
                </c:pt>
                <c:pt idx="3">
                  <c:v>89063</c:v>
                </c:pt>
                <c:pt idx="4">
                  <c:v>88059</c:v>
                </c:pt>
                <c:pt idx="5">
                  <c:v>92071</c:v>
                </c:pt>
                <c:pt idx="6">
                  <c:v>96470</c:v>
                </c:pt>
                <c:pt idx="7">
                  <c:v>95864</c:v>
                </c:pt>
              </c:numCache>
            </c:numRef>
          </c:val>
          <c:smooth val="0"/>
          <c:extLst>
            <c:ext xmlns:c16="http://schemas.microsoft.com/office/drawing/2014/chart" uri="{C3380CC4-5D6E-409C-BE32-E72D297353CC}">
              <c16:uniqueId val="{00000000-A2DD-4429-BC69-A74D526E2DB5}"/>
            </c:ext>
          </c:extLst>
        </c:ser>
        <c:dLbls>
          <c:showLegendKey val="0"/>
          <c:showVal val="0"/>
          <c:showCatName val="0"/>
          <c:showSerName val="0"/>
          <c:showPercent val="0"/>
          <c:showBubbleSize val="0"/>
        </c:dLbls>
        <c:smooth val="0"/>
        <c:axId val="86045824"/>
        <c:axId val="86047360"/>
      </c:lineChart>
      <c:catAx>
        <c:axId val="86045824"/>
        <c:scaling>
          <c:orientation val="minMax"/>
        </c:scaling>
        <c:delete val="0"/>
        <c:axPos val="b"/>
        <c:numFmt formatCode="General" sourceLinked="1"/>
        <c:majorTickMark val="none"/>
        <c:minorTickMark val="none"/>
        <c:tickLblPos val="nextTo"/>
        <c:crossAx val="86047360"/>
        <c:crosses val="autoZero"/>
        <c:auto val="1"/>
        <c:lblAlgn val="ctr"/>
        <c:lblOffset val="100"/>
        <c:noMultiLvlLbl val="0"/>
      </c:catAx>
      <c:valAx>
        <c:axId val="86047360"/>
        <c:scaling>
          <c:orientation val="minMax"/>
        </c:scaling>
        <c:delete val="0"/>
        <c:axPos val="l"/>
        <c:numFmt formatCode="#,##0" sourceLinked="1"/>
        <c:majorTickMark val="none"/>
        <c:minorTickMark val="none"/>
        <c:tickLblPos val="nextTo"/>
        <c:spPr>
          <a:ln w="9525">
            <a:noFill/>
          </a:ln>
        </c:spPr>
        <c:crossAx val="86045824"/>
        <c:crosses val="autoZero"/>
        <c:crossBetween val="between"/>
      </c:valAx>
    </c:plotArea>
    <c:legend>
      <c:legendPos val="b"/>
      <c:overlay val="0"/>
    </c:legend>
    <c:plotVisOnly val="1"/>
    <c:dispBlanksAs val="gap"/>
    <c:showDLblsOverMax val="0"/>
  </c:chart>
  <c:txPr>
    <a:bodyPr/>
    <a:lstStyle/>
    <a:p>
      <a:pPr>
        <a:defRPr sz="800">
          <a:latin typeface="Rajdhani Bold" panose="02000000000000000000" pitchFamily="2" charset="-94"/>
          <a:cs typeface="Rajdhani Bold" panose="02000000000000000000" pitchFamily="2" charset="-94"/>
        </a:defRPr>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5555555555556"/>
          <c:y val="0.16503510259555043"/>
          <c:w val="0.78888888888888886"/>
          <c:h val="0.71607804683227205"/>
        </c:manualLayout>
      </c:layout>
      <c:barChart>
        <c:barDir val="col"/>
        <c:grouping val="clustered"/>
        <c:varyColors val="0"/>
        <c:ser>
          <c:idx val="0"/>
          <c:order val="0"/>
          <c:tx>
            <c:strRef>
              <c:f>Sayfa1!$B$1</c:f>
              <c:strCache>
                <c:ptCount val="1"/>
                <c:pt idx="0">
                  <c:v>Adet</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Sayfa1!$A$2:$A$6</c:f>
              <c:numCache>
                <c:formatCode>General</c:formatCode>
                <c:ptCount val="5"/>
                <c:pt idx="0">
                  <c:v>2015</c:v>
                </c:pt>
                <c:pt idx="1">
                  <c:v>2016</c:v>
                </c:pt>
                <c:pt idx="2">
                  <c:v>2017</c:v>
                </c:pt>
                <c:pt idx="3">
                  <c:v>2018</c:v>
                </c:pt>
                <c:pt idx="4">
                  <c:v>2019</c:v>
                </c:pt>
              </c:numCache>
            </c:numRef>
          </c:cat>
          <c:val>
            <c:numRef>
              <c:f>Sayfa1!$B$2:$B$6</c:f>
              <c:numCache>
                <c:formatCode>#,##0</c:formatCode>
                <c:ptCount val="5"/>
                <c:pt idx="0">
                  <c:v>22830</c:v>
                </c:pt>
                <c:pt idx="1">
                  <c:v>18189</c:v>
                </c:pt>
                <c:pt idx="2">
                  <c:v>22234</c:v>
                </c:pt>
                <c:pt idx="3">
                  <c:v>39663</c:v>
                </c:pt>
                <c:pt idx="4">
                  <c:v>45483</c:v>
                </c:pt>
              </c:numCache>
            </c:numRef>
          </c:val>
          <c:extLst>
            <c:ext xmlns:c16="http://schemas.microsoft.com/office/drawing/2014/chart" uri="{C3380CC4-5D6E-409C-BE32-E72D297353CC}">
              <c16:uniqueId val="{00000000-3595-4CD2-80AD-DA84F685A812}"/>
            </c:ext>
          </c:extLst>
        </c:ser>
        <c:dLbls>
          <c:showLegendKey val="0"/>
          <c:showVal val="1"/>
          <c:showCatName val="0"/>
          <c:showSerName val="0"/>
          <c:showPercent val="0"/>
          <c:showBubbleSize val="0"/>
        </c:dLbls>
        <c:gapWidth val="150"/>
        <c:overlap val="-25"/>
        <c:axId val="86059264"/>
        <c:axId val="86065152"/>
      </c:barChart>
      <c:catAx>
        <c:axId val="86059264"/>
        <c:scaling>
          <c:orientation val="minMax"/>
        </c:scaling>
        <c:delete val="0"/>
        <c:axPos val="b"/>
        <c:numFmt formatCode="General" sourceLinked="1"/>
        <c:majorTickMark val="none"/>
        <c:minorTickMark val="none"/>
        <c:tickLblPos val="nextTo"/>
        <c:crossAx val="86065152"/>
        <c:crosses val="autoZero"/>
        <c:auto val="1"/>
        <c:lblAlgn val="ctr"/>
        <c:lblOffset val="100"/>
        <c:noMultiLvlLbl val="0"/>
      </c:catAx>
      <c:valAx>
        <c:axId val="86065152"/>
        <c:scaling>
          <c:orientation val="minMax"/>
        </c:scaling>
        <c:delete val="1"/>
        <c:axPos val="l"/>
        <c:numFmt formatCode="#,##0" sourceLinked="1"/>
        <c:majorTickMark val="out"/>
        <c:minorTickMark val="none"/>
        <c:tickLblPos val="nextTo"/>
        <c:crossAx val="86059264"/>
        <c:crosses val="autoZero"/>
        <c:crossBetween val="between"/>
      </c:valAx>
    </c:plotArea>
    <c:legend>
      <c:legendPos val="t"/>
      <c:overlay val="0"/>
    </c:legend>
    <c:plotVisOnly val="1"/>
    <c:dispBlanksAs val="gap"/>
    <c:showDLblsOverMax val="0"/>
  </c:chart>
  <c:txPr>
    <a:bodyPr/>
    <a:lstStyle/>
    <a:p>
      <a:pPr>
        <a:defRPr sz="1100" b="1">
          <a:latin typeface="Rajdhani Bold" panose="02000000000000000000" pitchFamily="2" charset="-94"/>
          <a:cs typeface="Rajdhani Bold" panose="02000000000000000000" pitchFamily="2" charset="-94"/>
        </a:defRPr>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5555555555556"/>
          <c:y val="0.29596945269410269"/>
          <c:w val="0.78888888888888886"/>
          <c:h val="0.4908221113854192"/>
        </c:manualLayout>
      </c:layout>
      <c:barChart>
        <c:barDir val="col"/>
        <c:grouping val="clustered"/>
        <c:varyColors val="0"/>
        <c:ser>
          <c:idx val="0"/>
          <c:order val="0"/>
          <c:tx>
            <c:strRef>
              <c:f>Sayfa1!$B$1</c:f>
              <c:strCache>
                <c:ptCount val="1"/>
                <c:pt idx="0">
                  <c:v>Milyar $</c:v>
                </c:pt>
              </c:strCache>
            </c:strRef>
          </c:tx>
          <c:spPr>
            <a:solidFill>
              <a:srgbClr val="3F00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Sayfa1!$A$2:$A$6</c:f>
              <c:numCache>
                <c:formatCode>General</c:formatCode>
                <c:ptCount val="5"/>
                <c:pt idx="0">
                  <c:v>2015</c:v>
                </c:pt>
                <c:pt idx="1">
                  <c:v>2016</c:v>
                </c:pt>
                <c:pt idx="2">
                  <c:v>2017</c:v>
                </c:pt>
                <c:pt idx="3">
                  <c:v>2018</c:v>
                </c:pt>
                <c:pt idx="4">
                  <c:v>2019</c:v>
                </c:pt>
              </c:numCache>
            </c:numRef>
          </c:cat>
          <c:val>
            <c:numRef>
              <c:f>Sayfa1!$B$2:$B$6</c:f>
              <c:numCache>
                <c:formatCode>General</c:formatCode>
                <c:ptCount val="5"/>
                <c:pt idx="0">
                  <c:v>4.2</c:v>
                </c:pt>
                <c:pt idx="1">
                  <c:v>3.9</c:v>
                </c:pt>
                <c:pt idx="2">
                  <c:v>4.5999999999999996</c:v>
                </c:pt>
                <c:pt idx="3">
                  <c:v>5.9</c:v>
                </c:pt>
                <c:pt idx="4">
                  <c:v>6.7</c:v>
                </c:pt>
              </c:numCache>
            </c:numRef>
          </c:val>
          <c:extLst>
            <c:ext xmlns:c16="http://schemas.microsoft.com/office/drawing/2014/chart" uri="{C3380CC4-5D6E-409C-BE32-E72D297353CC}">
              <c16:uniqueId val="{00000000-3C48-48AF-A180-3BF66283DD52}"/>
            </c:ext>
          </c:extLst>
        </c:ser>
        <c:dLbls>
          <c:showLegendKey val="0"/>
          <c:showVal val="1"/>
          <c:showCatName val="0"/>
          <c:showSerName val="0"/>
          <c:showPercent val="0"/>
          <c:showBubbleSize val="0"/>
        </c:dLbls>
        <c:gapWidth val="150"/>
        <c:overlap val="-25"/>
        <c:axId val="86072704"/>
        <c:axId val="86074496"/>
      </c:barChart>
      <c:catAx>
        <c:axId val="86072704"/>
        <c:scaling>
          <c:orientation val="minMax"/>
        </c:scaling>
        <c:delete val="0"/>
        <c:axPos val="b"/>
        <c:numFmt formatCode="General" sourceLinked="1"/>
        <c:majorTickMark val="none"/>
        <c:minorTickMark val="none"/>
        <c:tickLblPos val="nextTo"/>
        <c:crossAx val="86074496"/>
        <c:crosses val="autoZero"/>
        <c:auto val="1"/>
        <c:lblAlgn val="ctr"/>
        <c:lblOffset val="100"/>
        <c:noMultiLvlLbl val="0"/>
      </c:catAx>
      <c:valAx>
        <c:axId val="86074496"/>
        <c:scaling>
          <c:orientation val="minMax"/>
        </c:scaling>
        <c:delete val="1"/>
        <c:axPos val="l"/>
        <c:numFmt formatCode="General" sourceLinked="1"/>
        <c:majorTickMark val="out"/>
        <c:minorTickMark val="none"/>
        <c:tickLblPos val="nextTo"/>
        <c:crossAx val="86072704"/>
        <c:crosses val="autoZero"/>
        <c:crossBetween val="between"/>
      </c:valAx>
    </c:plotArea>
    <c:legend>
      <c:legendPos val="t"/>
      <c:layout>
        <c:manualLayout>
          <c:xMode val="edge"/>
          <c:yMode val="edge"/>
          <c:x val="0.44062321376494612"/>
          <c:y val="7.2919259567233149E-2"/>
          <c:w val="0.1187535724701079"/>
          <c:h val="9.0749521499022739E-2"/>
        </c:manualLayout>
      </c:layout>
      <c:overlay val="0"/>
    </c:legend>
    <c:plotVisOnly val="1"/>
    <c:dispBlanksAs val="gap"/>
    <c:showDLblsOverMax val="0"/>
  </c:chart>
  <c:txPr>
    <a:bodyPr/>
    <a:lstStyle/>
    <a:p>
      <a:pPr>
        <a:defRPr sz="1200">
          <a:latin typeface="Rajdhani Bold" panose="02000000000000000000" pitchFamily="2" charset="-94"/>
          <a:cs typeface="Rajdhani Bold" panose="02000000000000000000" pitchFamily="2" charset="-94"/>
        </a:defRPr>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pt idx="0">
                  <c:v>Adet (2019)</c:v>
                </c:pt>
              </c:strCache>
            </c:strRef>
          </c:tx>
          <c:spPr>
            <a:solidFill>
              <a:srgbClr val="FFC29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Sayfa1!$A$2:$A$4</c:f>
              <c:strCache>
                <c:ptCount val="3"/>
                <c:pt idx="0">
                  <c:v>Ocak</c:v>
                </c:pt>
                <c:pt idx="1">
                  <c:v>Şubat</c:v>
                </c:pt>
                <c:pt idx="2">
                  <c:v>Mart</c:v>
                </c:pt>
              </c:strCache>
            </c:strRef>
          </c:cat>
          <c:val>
            <c:numRef>
              <c:f>Sayfa1!$B$2:$B$4</c:f>
              <c:numCache>
                <c:formatCode>#,##0</c:formatCode>
                <c:ptCount val="3"/>
                <c:pt idx="0">
                  <c:v>72937</c:v>
                </c:pt>
                <c:pt idx="1">
                  <c:v>78450</c:v>
                </c:pt>
                <c:pt idx="2">
                  <c:v>105046</c:v>
                </c:pt>
              </c:numCache>
            </c:numRef>
          </c:val>
          <c:extLst>
            <c:ext xmlns:c16="http://schemas.microsoft.com/office/drawing/2014/chart" uri="{C3380CC4-5D6E-409C-BE32-E72D297353CC}">
              <c16:uniqueId val="{00000000-CEB3-4C0E-9C67-ED7CA8CF4E0A}"/>
            </c:ext>
          </c:extLst>
        </c:ser>
        <c:ser>
          <c:idx val="1"/>
          <c:order val="1"/>
          <c:tx>
            <c:strRef>
              <c:f>Sayfa1!$C$1</c:f>
              <c:strCache>
                <c:ptCount val="1"/>
                <c:pt idx="0">
                  <c:v>Adet (2020)</c:v>
                </c:pt>
              </c:strCache>
            </c:strRef>
          </c:tx>
          <c:spPr>
            <a:solidFill>
              <a:srgbClr val="9A243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Sayfa1!$A$2:$A$4</c:f>
              <c:strCache>
                <c:ptCount val="3"/>
                <c:pt idx="0">
                  <c:v>Ocak</c:v>
                </c:pt>
                <c:pt idx="1">
                  <c:v>Şubat</c:v>
                </c:pt>
                <c:pt idx="2">
                  <c:v>Mart</c:v>
                </c:pt>
              </c:strCache>
            </c:strRef>
          </c:cat>
          <c:val>
            <c:numRef>
              <c:f>Sayfa1!$C$2:$C$4</c:f>
              <c:numCache>
                <c:formatCode>#,##0</c:formatCode>
                <c:ptCount val="3"/>
                <c:pt idx="0">
                  <c:v>113615</c:v>
                </c:pt>
                <c:pt idx="1">
                  <c:v>118753</c:v>
                </c:pt>
                <c:pt idx="2">
                  <c:v>108670</c:v>
                </c:pt>
              </c:numCache>
            </c:numRef>
          </c:val>
          <c:extLst>
            <c:ext xmlns:c16="http://schemas.microsoft.com/office/drawing/2014/chart" uri="{C3380CC4-5D6E-409C-BE32-E72D297353CC}">
              <c16:uniqueId val="{00000001-CEB3-4C0E-9C67-ED7CA8CF4E0A}"/>
            </c:ext>
          </c:extLst>
        </c:ser>
        <c:dLbls>
          <c:showLegendKey val="0"/>
          <c:showVal val="1"/>
          <c:showCatName val="0"/>
          <c:showSerName val="0"/>
          <c:showPercent val="0"/>
          <c:showBubbleSize val="0"/>
        </c:dLbls>
        <c:gapWidth val="150"/>
        <c:overlap val="-25"/>
        <c:axId val="86448000"/>
        <c:axId val="86449536"/>
      </c:barChart>
      <c:catAx>
        <c:axId val="86448000"/>
        <c:scaling>
          <c:orientation val="minMax"/>
        </c:scaling>
        <c:delete val="0"/>
        <c:axPos val="b"/>
        <c:numFmt formatCode="General" sourceLinked="1"/>
        <c:majorTickMark val="none"/>
        <c:minorTickMark val="none"/>
        <c:tickLblPos val="nextTo"/>
        <c:crossAx val="86449536"/>
        <c:crosses val="autoZero"/>
        <c:auto val="1"/>
        <c:lblAlgn val="ctr"/>
        <c:lblOffset val="100"/>
        <c:noMultiLvlLbl val="0"/>
      </c:catAx>
      <c:valAx>
        <c:axId val="86449536"/>
        <c:scaling>
          <c:orientation val="minMax"/>
        </c:scaling>
        <c:delete val="1"/>
        <c:axPos val="l"/>
        <c:numFmt formatCode="#,##0" sourceLinked="1"/>
        <c:majorTickMark val="out"/>
        <c:minorTickMark val="none"/>
        <c:tickLblPos val="nextTo"/>
        <c:crossAx val="86448000"/>
        <c:crosses val="autoZero"/>
        <c:crossBetween val="between"/>
      </c:valAx>
    </c:plotArea>
    <c:legend>
      <c:legendPos val="t"/>
      <c:overlay val="0"/>
    </c:legend>
    <c:plotVisOnly val="1"/>
    <c:dispBlanksAs val="gap"/>
    <c:showDLblsOverMax val="0"/>
  </c:chart>
  <c:txPr>
    <a:bodyPr/>
    <a:lstStyle/>
    <a:p>
      <a:pPr>
        <a:defRPr>
          <a:latin typeface="Rajdhani SemiBold" panose="02000000000000000000" pitchFamily="2" charset="-94"/>
          <a:cs typeface="Rajdhani SemiBold" panose="02000000000000000000" pitchFamily="2" charset="-94"/>
        </a:defRPr>
      </a:pPr>
      <a:endParaRPr lang="tr-T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pt idx="0">
                  <c:v>Adet (2019)</c:v>
                </c:pt>
              </c:strCache>
            </c:strRef>
          </c:tx>
          <c:spPr>
            <a:solidFill>
              <a:srgbClr val="ADBAC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Sayfa1!$A$2:$A$4</c:f>
              <c:strCache>
                <c:ptCount val="3"/>
                <c:pt idx="0">
                  <c:v>Ocak</c:v>
                </c:pt>
                <c:pt idx="1">
                  <c:v>Şubat</c:v>
                </c:pt>
                <c:pt idx="2">
                  <c:v>Mart</c:v>
                </c:pt>
              </c:strCache>
            </c:strRef>
          </c:cat>
          <c:val>
            <c:numRef>
              <c:f>Sayfa1!$B$2:$B$4</c:f>
              <c:numCache>
                <c:formatCode>#,##0</c:formatCode>
                <c:ptCount val="3"/>
                <c:pt idx="0">
                  <c:v>3168</c:v>
                </c:pt>
                <c:pt idx="1">
                  <c:v>3321</c:v>
                </c:pt>
                <c:pt idx="2">
                  <c:v>3129</c:v>
                </c:pt>
              </c:numCache>
            </c:numRef>
          </c:val>
          <c:extLst>
            <c:ext xmlns:c16="http://schemas.microsoft.com/office/drawing/2014/chart" uri="{C3380CC4-5D6E-409C-BE32-E72D297353CC}">
              <c16:uniqueId val="{00000000-C3E1-476D-A2F5-EE1F9E4309F1}"/>
            </c:ext>
          </c:extLst>
        </c:ser>
        <c:ser>
          <c:idx val="1"/>
          <c:order val="1"/>
          <c:tx>
            <c:strRef>
              <c:f>Sayfa1!$C$1</c:f>
              <c:strCache>
                <c:ptCount val="1"/>
                <c:pt idx="0">
                  <c:v>Adet (2020)</c:v>
                </c:pt>
              </c:strCache>
            </c:strRef>
          </c:tx>
          <c:spPr>
            <a:solidFill>
              <a:schemeClr val="accent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Sayfa1!$A$2:$A$4</c:f>
              <c:strCache>
                <c:ptCount val="3"/>
                <c:pt idx="0">
                  <c:v>Ocak</c:v>
                </c:pt>
                <c:pt idx="1">
                  <c:v>Şubat</c:v>
                </c:pt>
                <c:pt idx="2">
                  <c:v>Mart</c:v>
                </c:pt>
              </c:strCache>
            </c:strRef>
          </c:cat>
          <c:val>
            <c:numRef>
              <c:f>Sayfa1!$C$2:$C$4</c:f>
              <c:numCache>
                <c:formatCode>#,##0</c:formatCode>
                <c:ptCount val="3"/>
                <c:pt idx="0">
                  <c:v>3907</c:v>
                </c:pt>
                <c:pt idx="1">
                  <c:v>4005</c:v>
                </c:pt>
                <c:pt idx="2">
                  <c:v>3036</c:v>
                </c:pt>
              </c:numCache>
            </c:numRef>
          </c:val>
          <c:extLst>
            <c:ext xmlns:c16="http://schemas.microsoft.com/office/drawing/2014/chart" uri="{C3380CC4-5D6E-409C-BE32-E72D297353CC}">
              <c16:uniqueId val="{00000001-C3E1-476D-A2F5-EE1F9E4309F1}"/>
            </c:ext>
          </c:extLst>
        </c:ser>
        <c:dLbls>
          <c:showLegendKey val="0"/>
          <c:showVal val="1"/>
          <c:showCatName val="0"/>
          <c:showSerName val="0"/>
          <c:showPercent val="0"/>
          <c:showBubbleSize val="0"/>
        </c:dLbls>
        <c:gapWidth val="150"/>
        <c:overlap val="-25"/>
        <c:axId val="86413696"/>
        <c:axId val="86415232"/>
      </c:barChart>
      <c:catAx>
        <c:axId val="86413696"/>
        <c:scaling>
          <c:orientation val="minMax"/>
        </c:scaling>
        <c:delete val="0"/>
        <c:axPos val="b"/>
        <c:numFmt formatCode="General" sourceLinked="1"/>
        <c:majorTickMark val="none"/>
        <c:minorTickMark val="none"/>
        <c:tickLblPos val="nextTo"/>
        <c:crossAx val="86415232"/>
        <c:crosses val="autoZero"/>
        <c:auto val="1"/>
        <c:lblAlgn val="ctr"/>
        <c:lblOffset val="100"/>
        <c:noMultiLvlLbl val="0"/>
      </c:catAx>
      <c:valAx>
        <c:axId val="86415232"/>
        <c:scaling>
          <c:orientation val="minMax"/>
        </c:scaling>
        <c:delete val="1"/>
        <c:axPos val="l"/>
        <c:numFmt formatCode="#,##0" sourceLinked="1"/>
        <c:majorTickMark val="out"/>
        <c:minorTickMark val="none"/>
        <c:tickLblPos val="nextTo"/>
        <c:crossAx val="86413696"/>
        <c:crosses val="autoZero"/>
        <c:crossBetween val="between"/>
      </c:valAx>
    </c:plotArea>
    <c:legend>
      <c:legendPos val="t"/>
      <c:overlay val="0"/>
    </c:legend>
    <c:plotVisOnly val="1"/>
    <c:dispBlanksAs val="gap"/>
    <c:showDLblsOverMax val="0"/>
  </c:chart>
  <c:txPr>
    <a:bodyPr/>
    <a:lstStyle/>
    <a:p>
      <a:pPr>
        <a:defRPr>
          <a:latin typeface="Rajdhani SemiBold" panose="02000000000000000000" pitchFamily="2" charset="-94"/>
          <a:cs typeface="Rajdhani SemiBold" panose="02000000000000000000" pitchFamily="2" charset="-94"/>
        </a:defRPr>
      </a:pPr>
      <a:endParaRPr lang="tr-T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5700198690117"/>
          <c:y val="4.0293040293040296E-2"/>
          <c:w val="0.84825373463831044"/>
          <c:h val="0.93037870266216727"/>
        </c:manualLayout>
      </c:layout>
      <c:barChart>
        <c:barDir val="bar"/>
        <c:grouping val="clustered"/>
        <c:varyColors val="0"/>
        <c:ser>
          <c:idx val="0"/>
          <c:order val="0"/>
          <c:tx>
            <c:strRef>
              <c:f>Sayfa1!$B$1</c:f>
              <c:strCache>
                <c:ptCount val="1"/>
                <c:pt idx="0">
                  <c:v>Adet (2019)</c:v>
                </c:pt>
              </c:strCache>
            </c:strRef>
          </c:tx>
          <c:spPr>
            <a:solidFill>
              <a:srgbClr val="5F509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Sayfa1!$A$2:$A$10</c:f>
              <c:strCache>
                <c:ptCount val="9"/>
                <c:pt idx="0">
                  <c:v>Diğer</c:v>
                </c:pt>
                <c:pt idx="1">
                  <c:v>Samsun</c:v>
                </c:pt>
                <c:pt idx="2">
                  <c:v>Sakarya</c:v>
                </c:pt>
                <c:pt idx="3">
                  <c:v>Muğla</c:v>
                </c:pt>
                <c:pt idx="4">
                  <c:v>Yalova</c:v>
                </c:pt>
                <c:pt idx="5">
                  <c:v>Bursa</c:v>
                </c:pt>
                <c:pt idx="6">
                  <c:v>Ankara</c:v>
                </c:pt>
                <c:pt idx="7">
                  <c:v>Antalya</c:v>
                </c:pt>
                <c:pt idx="8">
                  <c:v>İstanbul</c:v>
                </c:pt>
              </c:strCache>
            </c:strRef>
          </c:cat>
          <c:val>
            <c:numRef>
              <c:f>Sayfa1!$B$2:$B$10</c:f>
              <c:numCache>
                <c:formatCode>General</c:formatCode>
                <c:ptCount val="9"/>
                <c:pt idx="0">
                  <c:v>393</c:v>
                </c:pt>
                <c:pt idx="1">
                  <c:v>54</c:v>
                </c:pt>
                <c:pt idx="2">
                  <c:v>104</c:v>
                </c:pt>
                <c:pt idx="3">
                  <c:v>28</c:v>
                </c:pt>
                <c:pt idx="4">
                  <c:v>110</c:v>
                </c:pt>
                <c:pt idx="5">
                  <c:v>121</c:v>
                </c:pt>
                <c:pt idx="6" formatCode="#,##0">
                  <c:v>173</c:v>
                </c:pt>
                <c:pt idx="7" formatCode="#,##0">
                  <c:v>626</c:v>
                </c:pt>
                <c:pt idx="8" formatCode="#,##0">
                  <c:v>1520</c:v>
                </c:pt>
              </c:numCache>
            </c:numRef>
          </c:val>
          <c:extLst>
            <c:ext xmlns:c16="http://schemas.microsoft.com/office/drawing/2014/chart" uri="{C3380CC4-5D6E-409C-BE32-E72D297353CC}">
              <c16:uniqueId val="{00000000-DFBA-4027-843A-3EDD9B61D71E}"/>
            </c:ext>
          </c:extLst>
        </c:ser>
        <c:ser>
          <c:idx val="1"/>
          <c:order val="1"/>
          <c:tx>
            <c:strRef>
              <c:f>Sayfa1!$C$1</c:f>
              <c:strCache>
                <c:ptCount val="1"/>
                <c:pt idx="0">
                  <c:v>Adet (2020)</c:v>
                </c:pt>
              </c:strCache>
            </c:strRef>
          </c:tx>
          <c:spPr>
            <a:solidFill>
              <a:srgbClr val="C19F5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Sayfa1!$A$2:$A$10</c:f>
              <c:strCache>
                <c:ptCount val="9"/>
                <c:pt idx="0">
                  <c:v>Diğer</c:v>
                </c:pt>
                <c:pt idx="1">
                  <c:v>Samsun</c:v>
                </c:pt>
                <c:pt idx="2">
                  <c:v>Sakarya</c:v>
                </c:pt>
                <c:pt idx="3">
                  <c:v>Muğla</c:v>
                </c:pt>
                <c:pt idx="4">
                  <c:v>Yalova</c:v>
                </c:pt>
                <c:pt idx="5">
                  <c:v>Bursa</c:v>
                </c:pt>
                <c:pt idx="6">
                  <c:v>Ankara</c:v>
                </c:pt>
                <c:pt idx="7">
                  <c:v>Antalya</c:v>
                </c:pt>
                <c:pt idx="8">
                  <c:v>İstanbul</c:v>
                </c:pt>
              </c:strCache>
            </c:strRef>
          </c:cat>
          <c:val>
            <c:numRef>
              <c:f>Sayfa1!$C$2:$C$10</c:f>
              <c:numCache>
                <c:formatCode>General</c:formatCode>
                <c:ptCount val="9"/>
                <c:pt idx="0">
                  <c:v>420</c:v>
                </c:pt>
                <c:pt idx="1">
                  <c:v>57</c:v>
                </c:pt>
                <c:pt idx="2">
                  <c:v>60</c:v>
                </c:pt>
                <c:pt idx="3">
                  <c:v>64</c:v>
                </c:pt>
                <c:pt idx="4">
                  <c:v>80</c:v>
                </c:pt>
                <c:pt idx="5">
                  <c:v>93</c:v>
                </c:pt>
                <c:pt idx="6" formatCode="#,##0">
                  <c:v>165</c:v>
                </c:pt>
                <c:pt idx="7" formatCode="#,##0">
                  <c:v>584</c:v>
                </c:pt>
                <c:pt idx="8" formatCode="#,##0">
                  <c:v>1513</c:v>
                </c:pt>
              </c:numCache>
            </c:numRef>
          </c:val>
          <c:extLst>
            <c:ext xmlns:c16="http://schemas.microsoft.com/office/drawing/2014/chart" uri="{C3380CC4-5D6E-409C-BE32-E72D297353CC}">
              <c16:uniqueId val="{00000001-DFBA-4027-843A-3EDD9B61D71E}"/>
            </c:ext>
          </c:extLst>
        </c:ser>
        <c:dLbls>
          <c:showLegendKey val="0"/>
          <c:showVal val="1"/>
          <c:showCatName val="0"/>
          <c:showSerName val="0"/>
          <c:showPercent val="0"/>
          <c:showBubbleSize val="0"/>
        </c:dLbls>
        <c:gapWidth val="54"/>
        <c:overlap val="-40"/>
        <c:axId val="86431616"/>
        <c:axId val="86433152"/>
      </c:barChart>
      <c:catAx>
        <c:axId val="86431616"/>
        <c:scaling>
          <c:orientation val="minMax"/>
        </c:scaling>
        <c:delete val="0"/>
        <c:axPos val="l"/>
        <c:numFmt formatCode="General" sourceLinked="1"/>
        <c:majorTickMark val="none"/>
        <c:minorTickMark val="none"/>
        <c:tickLblPos val="nextTo"/>
        <c:crossAx val="86433152"/>
        <c:crosses val="autoZero"/>
        <c:auto val="1"/>
        <c:lblAlgn val="ctr"/>
        <c:lblOffset val="100"/>
        <c:noMultiLvlLbl val="0"/>
      </c:catAx>
      <c:valAx>
        <c:axId val="86433152"/>
        <c:scaling>
          <c:orientation val="minMax"/>
        </c:scaling>
        <c:delete val="1"/>
        <c:axPos val="b"/>
        <c:numFmt formatCode="General" sourceLinked="1"/>
        <c:majorTickMark val="none"/>
        <c:minorTickMark val="none"/>
        <c:tickLblPos val="nextTo"/>
        <c:crossAx val="86431616"/>
        <c:crosses val="autoZero"/>
        <c:crossBetween val="between"/>
      </c:valAx>
    </c:plotArea>
    <c:legend>
      <c:legendPos val="b"/>
      <c:layout>
        <c:manualLayout>
          <c:xMode val="edge"/>
          <c:yMode val="edge"/>
          <c:x val="0.49159238272785993"/>
          <c:y val="0.40336996336996345"/>
          <c:w val="0.31987146466504768"/>
          <c:h val="0.23906953938450001"/>
        </c:manualLayout>
      </c:layout>
      <c:overlay val="0"/>
      <c:txPr>
        <a:bodyPr/>
        <a:lstStyle/>
        <a:p>
          <a:pPr>
            <a:defRPr sz="1800" b="1"/>
          </a:pPr>
          <a:endParaRPr lang="tr-TR"/>
        </a:p>
      </c:txPr>
    </c:legend>
    <c:plotVisOnly val="1"/>
    <c:dispBlanksAs val="gap"/>
    <c:showDLblsOverMax val="0"/>
  </c:chart>
  <c:txPr>
    <a:bodyPr/>
    <a:lstStyle/>
    <a:p>
      <a:pPr>
        <a:defRPr sz="1100">
          <a:latin typeface="Rajdhani SemiBold" panose="02000000000000000000" pitchFamily="2" charset="-94"/>
          <a:cs typeface="Rajdhani SemiBold" panose="02000000000000000000" pitchFamily="2" charset="-94"/>
        </a:defRPr>
      </a:pPr>
      <a:endParaRPr lang="tr-T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88E3F59-3369-444B-80A1-DF3024D4D1AD}" type="datetimeFigureOut">
              <a:rPr lang="tr-TR" smtClean="0"/>
              <a:t>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E2BEBE-6F5C-4C55-BD39-ECCDE87A129B}" type="slidenum">
              <a:rPr lang="tr-TR" smtClean="0"/>
              <a:t>‹#›</a:t>
            </a:fld>
            <a:endParaRPr lang="tr-TR"/>
          </a:p>
        </p:txBody>
      </p:sp>
    </p:spTree>
    <p:extLst>
      <p:ext uri="{BB962C8B-B14F-4D97-AF65-F5344CB8AC3E}">
        <p14:creationId xmlns:p14="http://schemas.microsoft.com/office/powerpoint/2010/main" val="4141342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88E3F59-3369-444B-80A1-DF3024D4D1AD}" type="datetimeFigureOut">
              <a:rPr lang="tr-TR" smtClean="0"/>
              <a:t>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E2BEBE-6F5C-4C55-BD39-ECCDE87A129B}" type="slidenum">
              <a:rPr lang="tr-TR" smtClean="0"/>
              <a:t>‹#›</a:t>
            </a:fld>
            <a:endParaRPr lang="tr-TR"/>
          </a:p>
        </p:txBody>
      </p:sp>
    </p:spTree>
    <p:extLst>
      <p:ext uri="{BB962C8B-B14F-4D97-AF65-F5344CB8AC3E}">
        <p14:creationId xmlns:p14="http://schemas.microsoft.com/office/powerpoint/2010/main" val="128402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88E3F59-3369-444B-80A1-DF3024D4D1AD}" type="datetimeFigureOut">
              <a:rPr lang="tr-TR" smtClean="0"/>
              <a:t>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E2BEBE-6F5C-4C55-BD39-ECCDE87A129B}" type="slidenum">
              <a:rPr lang="tr-TR" smtClean="0"/>
              <a:t>‹#›</a:t>
            </a:fld>
            <a:endParaRPr lang="tr-TR"/>
          </a:p>
        </p:txBody>
      </p:sp>
    </p:spTree>
    <p:extLst>
      <p:ext uri="{BB962C8B-B14F-4D97-AF65-F5344CB8AC3E}">
        <p14:creationId xmlns:p14="http://schemas.microsoft.com/office/powerpoint/2010/main" val="169404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88E3F59-3369-444B-80A1-DF3024D4D1AD}" type="datetimeFigureOut">
              <a:rPr lang="tr-TR" smtClean="0"/>
              <a:t>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E2BEBE-6F5C-4C55-BD39-ECCDE87A129B}" type="slidenum">
              <a:rPr lang="tr-TR" smtClean="0"/>
              <a:t>‹#›</a:t>
            </a:fld>
            <a:endParaRPr lang="tr-TR"/>
          </a:p>
        </p:txBody>
      </p:sp>
    </p:spTree>
    <p:extLst>
      <p:ext uri="{BB962C8B-B14F-4D97-AF65-F5344CB8AC3E}">
        <p14:creationId xmlns:p14="http://schemas.microsoft.com/office/powerpoint/2010/main" val="10630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88E3F59-3369-444B-80A1-DF3024D4D1AD}" type="datetimeFigureOut">
              <a:rPr lang="tr-TR" smtClean="0"/>
              <a:t>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E2BEBE-6F5C-4C55-BD39-ECCDE87A129B}" type="slidenum">
              <a:rPr lang="tr-TR" smtClean="0"/>
              <a:t>‹#›</a:t>
            </a:fld>
            <a:endParaRPr lang="tr-TR"/>
          </a:p>
        </p:txBody>
      </p:sp>
    </p:spTree>
    <p:extLst>
      <p:ext uri="{BB962C8B-B14F-4D97-AF65-F5344CB8AC3E}">
        <p14:creationId xmlns:p14="http://schemas.microsoft.com/office/powerpoint/2010/main" val="366050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88E3F59-3369-444B-80A1-DF3024D4D1AD}" type="datetimeFigureOut">
              <a:rPr lang="tr-TR" smtClean="0"/>
              <a:t>5.05.2020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5E2BEBE-6F5C-4C55-BD39-ECCDE87A129B}" type="slidenum">
              <a:rPr lang="tr-TR" smtClean="0"/>
              <a:t>‹#›</a:t>
            </a:fld>
            <a:endParaRPr lang="tr-TR"/>
          </a:p>
        </p:txBody>
      </p:sp>
    </p:spTree>
    <p:extLst>
      <p:ext uri="{BB962C8B-B14F-4D97-AF65-F5344CB8AC3E}">
        <p14:creationId xmlns:p14="http://schemas.microsoft.com/office/powerpoint/2010/main" val="340092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472381" y="3618442"/>
            <a:ext cx="2901255" cy="532218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3471863" y="3618442"/>
            <a:ext cx="2915543" cy="532218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88E3F59-3369-444B-80A1-DF3024D4D1AD}" type="datetimeFigureOut">
              <a:rPr lang="tr-TR" smtClean="0"/>
              <a:t>5.05.2020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5E2BEBE-6F5C-4C55-BD39-ECCDE87A129B}" type="slidenum">
              <a:rPr lang="tr-TR" smtClean="0"/>
              <a:t>‹#›</a:t>
            </a:fld>
            <a:endParaRPr lang="tr-TR"/>
          </a:p>
        </p:txBody>
      </p:sp>
    </p:spTree>
    <p:extLst>
      <p:ext uri="{BB962C8B-B14F-4D97-AF65-F5344CB8AC3E}">
        <p14:creationId xmlns:p14="http://schemas.microsoft.com/office/powerpoint/2010/main" val="134413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88E3F59-3369-444B-80A1-DF3024D4D1AD}" type="datetimeFigureOut">
              <a:rPr lang="tr-TR" smtClean="0"/>
              <a:t>5.05.2020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5E2BEBE-6F5C-4C55-BD39-ECCDE87A129B}" type="slidenum">
              <a:rPr lang="tr-TR" smtClean="0"/>
              <a:t>‹#›</a:t>
            </a:fld>
            <a:endParaRPr lang="tr-TR"/>
          </a:p>
        </p:txBody>
      </p:sp>
    </p:spTree>
    <p:extLst>
      <p:ext uri="{BB962C8B-B14F-4D97-AF65-F5344CB8AC3E}">
        <p14:creationId xmlns:p14="http://schemas.microsoft.com/office/powerpoint/2010/main" val="273377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E3F59-3369-444B-80A1-DF3024D4D1AD}" type="datetimeFigureOut">
              <a:rPr lang="tr-TR" smtClean="0"/>
              <a:t>5.05.2020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5E2BEBE-6F5C-4C55-BD39-ECCDE87A129B}" type="slidenum">
              <a:rPr lang="tr-TR" smtClean="0"/>
              <a:t>‹#›</a:t>
            </a:fld>
            <a:endParaRPr lang="tr-TR"/>
          </a:p>
        </p:txBody>
      </p:sp>
    </p:spTree>
    <p:extLst>
      <p:ext uri="{BB962C8B-B14F-4D97-AF65-F5344CB8AC3E}">
        <p14:creationId xmlns:p14="http://schemas.microsoft.com/office/powerpoint/2010/main" val="22415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88E3F59-3369-444B-80A1-DF3024D4D1AD}" type="datetimeFigureOut">
              <a:rPr lang="tr-TR" smtClean="0"/>
              <a:t>5.05.2020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5E2BEBE-6F5C-4C55-BD39-ECCDE87A129B}" type="slidenum">
              <a:rPr lang="tr-TR" smtClean="0"/>
              <a:t>‹#›</a:t>
            </a:fld>
            <a:endParaRPr lang="tr-TR"/>
          </a:p>
        </p:txBody>
      </p:sp>
    </p:spTree>
    <p:extLst>
      <p:ext uri="{BB962C8B-B14F-4D97-AF65-F5344CB8AC3E}">
        <p14:creationId xmlns:p14="http://schemas.microsoft.com/office/powerpoint/2010/main" val="239865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88E3F59-3369-444B-80A1-DF3024D4D1AD}" type="datetimeFigureOut">
              <a:rPr lang="tr-TR" smtClean="0"/>
              <a:t>5.05.2020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5E2BEBE-6F5C-4C55-BD39-ECCDE87A129B}" type="slidenum">
              <a:rPr lang="tr-TR" smtClean="0"/>
              <a:t>‹#›</a:t>
            </a:fld>
            <a:endParaRPr lang="tr-TR"/>
          </a:p>
        </p:txBody>
      </p:sp>
    </p:spTree>
    <p:extLst>
      <p:ext uri="{BB962C8B-B14F-4D97-AF65-F5344CB8AC3E}">
        <p14:creationId xmlns:p14="http://schemas.microsoft.com/office/powerpoint/2010/main" val="382783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88E3F59-3369-444B-80A1-DF3024D4D1AD}" type="datetimeFigureOut">
              <a:rPr lang="tr-TR" smtClean="0"/>
              <a:t>5.05.2020</a:t>
            </a:fld>
            <a:endParaRPr lang="tr-T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5E2BEBE-6F5C-4C55-BD39-ECCDE87A129B}" type="slidenum">
              <a:rPr lang="tr-TR" smtClean="0"/>
              <a:t>‹#›</a:t>
            </a:fld>
            <a:endParaRPr lang="tr-TR"/>
          </a:p>
        </p:txBody>
      </p:sp>
    </p:spTree>
    <p:extLst>
      <p:ext uri="{BB962C8B-B14F-4D97-AF65-F5344CB8AC3E}">
        <p14:creationId xmlns:p14="http://schemas.microsoft.com/office/powerpoint/2010/main" val="1077029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7758FD0-4AE0-4E19-AC39-98D54C1CE7B6}"/>
              </a:ext>
            </a:extLst>
          </p:cNvPr>
          <p:cNvSpPr/>
          <p:nvPr/>
        </p:nvSpPr>
        <p:spPr>
          <a:xfrm>
            <a:off x="0" y="0"/>
            <a:ext cx="6858000" cy="9906000"/>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2" name="Picture 4">
            <a:extLst>
              <a:ext uri="{FF2B5EF4-FFF2-40B4-BE49-F238E27FC236}">
                <a16:creationId xmlns:a16="http://schemas.microsoft.com/office/drawing/2014/main" id="{8A8B221F-109B-408D-A8C5-630ABF9B5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80975"/>
            <a:ext cx="6362700" cy="9544049"/>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FDA1E0B1-7CC4-4435-84DE-D5ED8C516648}"/>
              </a:ext>
            </a:extLst>
          </p:cNvPr>
          <p:cNvSpPr/>
          <p:nvPr/>
        </p:nvSpPr>
        <p:spPr>
          <a:xfrm>
            <a:off x="247650" y="180974"/>
            <a:ext cx="6362700" cy="9544049"/>
          </a:xfrm>
          <a:prstGeom prst="rect">
            <a:avLst/>
          </a:prstGeom>
          <a:solidFill>
            <a:srgbClr val="0C0C0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a:extLst>
              <a:ext uri="{FF2B5EF4-FFF2-40B4-BE49-F238E27FC236}">
                <a16:creationId xmlns:a16="http://schemas.microsoft.com/office/drawing/2014/main" id="{2E90BC8D-EAAC-47E9-8B5A-5F2C1DA1D979}"/>
              </a:ext>
            </a:extLst>
          </p:cNvPr>
          <p:cNvSpPr/>
          <p:nvPr/>
        </p:nvSpPr>
        <p:spPr>
          <a:xfrm>
            <a:off x="1460500" y="1252213"/>
            <a:ext cx="3949700" cy="473359"/>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9FE83383-6176-4583-9C89-CB1C279D806B}"/>
              </a:ext>
            </a:extLst>
          </p:cNvPr>
          <p:cNvSpPr txBox="1"/>
          <p:nvPr/>
        </p:nvSpPr>
        <p:spPr>
          <a:xfrm>
            <a:off x="773723" y="539262"/>
            <a:ext cx="2655277" cy="261610"/>
          </a:xfrm>
          <a:prstGeom prst="rect">
            <a:avLst/>
          </a:prstGeom>
          <a:noFill/>
        </p:spPr>
        <p:txBody>
          <a:bodyPr wrap="square" rtlCol="0">
            <a:spAutoFit/>
          </a:bodyPr>
          <a:lstStyle/>
          <a:p>
            <a:r>
              <a:rPr lang="tr-TR" sz="1100" dirty="0">
                <a:solidFill>
                  <a:schemeClr val="bg1"/>
                </a:solidFill>
                <a:latin typeface="Rajdhani SemiBold" panose="02000000000000000000" pitchFamily="2" charset="-94"/>
                <a:cs typeface="Rajdhani SemiBold" panose="02000000000000000000" pitchFamily="2" charset="-94"/>
              </a:rPr>
              <a:t>GİGDER | April 2020</a:t>
            </a:r>
          </a:p>
        </p:txBody>
      </p:sp>
      <p:sp>
        <p:nvSpPr>
          <p:cNvPr id="9" name="Dikdörtgen 8">
            <a:extLst>
              <a:ext uri="{FF2B5EF4-FFF2-40B4-BE49-F238E27FC236}">
                <a16:creationId xmlns:a16="http://schemas.microsoft.com/office/drawing/2014/main" id="{C449026C-A6DF-41AA-9943-ECA8367289D4}"/>
              </a:ext>
            </a:extLst>
          </p:cNvPr>
          <p:cNvSpPr/>
          <p:nvPr/>
        </p:nvSpPr>
        <p:spPr>
          <a:xfrm>
            <a:off x="2354708" y="1931076"/>
            <a:ext cx="2164812" cy="473359"/>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id="{F854693D-FAD0-4DA8-8A2E-3FE6BCC256B8}"/>
              </a:ext>
            </a:extLst>
          </p:cNvPr>
          <p:cNvSpPr txBox="1"/>
          <p:nvPr/>
        </p:nvSpPr>
        <p:spPr>
          <a:xfrm>
            <a:off x="647700" y="5113518"/>
            <a:ext cx="2914650" cy="461665"/>
          </a:xfrm>
          <a:prstGeom prst="rect">
            <a:avLst/>
          </a:prstGeom>
          <a:noFill/>
        </p:spPr>
        <p:txBody>
          <a:bodyPr wrap="square" rtlCol="0">
            <a:spAutoFit/>
          </a:bodyPr>
          <a:lstStyle/>
          <a:p>
            <a:r>
              <a:rPr lang="tr-TR" sz="2400" dirty="0">
                <a:solidFill>
                  <a:schemeClr val="bg1"/>
                </a:solidFill>
                <a:latin typeface="Rajdhani Bold" panose="02000000000000000000" pitchFamily="2" charset="-94"/>
                <a:cs typeface="Rajdhani Bold" panose="02000000000000000000" pitchFamily="2" charset="-94"/>
              </a:rPr>
              <a:t>Content of </a:t>
            </a:r>
            <a:r>
              <a:rPr lang="tr-TR" sz="2400" dirty="0" err="1">
                <a:solidFill>
                  <a:schemeClr val="bg1"/>
                </a:solidFill>
                <a:latin typeface="Rajdhani Bold" panose="02000000000000000000" pitchFamily="2" charset="-94"/>
                <a:cs typeface="Rajdhani Bold" panose="02000000000000000000" pitchFamily="2" charset="-94"/>
              </a:rPr>
              <a:t>the</a:t>
            </a:r>
            <a:r>
              <a:rPr lang="tr-TR" sz="2400" dirty="0">
                <a:solidFill>
                  <a:schemeClr val="bg1"/>
                </a:solidFill>
                <a:latin typeface="Rajdhani Bold" panose="02000000000000000000" pitchFamily="2" charset="-94"/>
                <a:cs typeface="Rajdhani Bold" panose="02000000000000000000" pitchFamily="2" charset="-94"/>
              </a:rPr>
              <a:t> Report</a:t>
            </a:r>
          </a:p>
        </p:txBody>
      </p:sp>
      <p:sp>
        <p:nvSpPr>
          <p:cNvPr id="8" name="Dikdörtgen 7">
            <a:extLst>
              <a:ext uri="{FF2B5EF4-FFF2-40B4-BE49-F238E27FC236}">
                <a16:creationId xmlns:a16="http://schemas.microsoft.com/office/drawing/2014/main" id="{4433293F-C1B7-4BF0-A19A-9DC1FB0E9421}"/>
              </a:ext>
            </a:extLst>
          </p:cNvPr>
          <p:cNvSpPr/>
          <p:nvPr/>
        </p:nvSpPr>
        <p:spPr>
          <a:xfrm>
            <a:off x="734187" y="5905712"/>
            <a:ext cx="1134618" cy="162968"/>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a16="http://schemas.microsoft.com/office/drawing/2014/main" id="{CC4DC3C9-DC84-4343-A33F-5C5084916188}"/>
              </a:ext>
            </a:extLst>
          </p:cNvPr>
          <p:cNvSpPr/>
          <p:nvPr/>
        </p:nvSpPr>
        <p:spPr>
          <a:xfrm>
            <a:off x="734187" y="6086688"/>
            <a:ext cx="1090803" cy="162968"/>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A8982FA5-98A7-4C6F-8FE3-68904253C8BF}"/>
              </a:ext>
            </a:extLst>
          </p:cNvPr>
          <p:cNvSpPr txBox="1"/>
          <p:nvPr/>
        </p:nvSpPr>
        <p:spPr>
          <a:xfrm>
            <a:off x="647700" y="6263204"/>
            <a:ext cx="3504976" cy="230832"/>
          </a:xfrm>
          <a:prstGeom prst="rect">
            <a:avLst/>
          </a:prstGeom>
          <a:noFill/>
        </p:spPr>
        <p:txBody>
          <a:bodyPr wrap="square" rtlCol="0">
            <a:spAutoFit/>
          </a:bodyPr>
          <a:lstStyle/>
          <a:p>
            <a:r>
              <a:rPr lang="tr-TR" sz="900" dirty="0" err="1">
                <a:solidFill>
                  <a:schemeClr val="bg1"/>
                </a:solidFill>
                <a:latin typeface="Rajdhani SemiBold" panose="02000000000000000000" pitchFamily="2" charset="-94"/>
                <a:cs typeface="Rajdhani SemiBold" panose="02000000000000000000" pitchFamily="2" charset="-94"/>
              </a:rPr>
              <a:t>The</a:t>
            </a:r>
            <a:r>
              <a:rPr lang="tr-TR" sz="900" dirty="0">
                <a:solidFill>
                  <a:schemeClr val="bg1"/>
                </a:solidFill>
                <a:latin typeface="Rajdhani SemiBold" panose="02000000000000000000" pitchFamily="2" charset="-94"/>
                <a:cs typeface="Rajdhani SemiBold" panose="02000000000000000000" pitchFamily="2" charset="-94"/>
              </a:rPr>
              <a:t> </a:t>
            </a:r>
            <a:r>
              <a:rPr lang="tr-TR" sz="900" dirty="0" err="1">
                <a:solidFill>
                  <a:schemeClr val="bg1"/>
                </a:solidFill>
                <a:latin typeface="Rajdhani SemiBold" panose="02000000000000000000" pitchFamily="2" charset="-94"/>
                <a:cs typeface="Rajdhani SemiBold" panose="02000000000000000000" pitchFamily="2" charset="-94"/>
              </a:rPr>
              <a:t>State</a:t>
            </a:r>
            <a:r>
              <a:rPr lang="tr-TR" sz="900" dirty="0">
                <a:solidFill>
                  <a:schemeClr val="bg1"/>
                </a:solidFill>
                <a:latin typeface="Rajdhani SemiBold" panose="02000000000000000000" pitchFamily="2" charset="-94"/>
                <a:cs typeface="Rajdhani SemiBold" panose="02000000000000000000" pitchFamily="2" charset="-94"/>
              </a:rPr>
              <a:t> of </a:t>
            </a:r>
            <a:r>
              <a:rPr lang="tr-TR" sz="900" dirty="0" err="1">
                <a:solidFill>
                  <a:schemeClr val="bg1"/>
                </a:solidFill>
                <a:latin typeface="Rajdhani SemiBold" panose="02000000000000000000" pitchFamily="2" charset="-94"/>
                <a:cs typeface="Rajdhani SemiBold" panose="02000000000000000000" pitchFamily="2" charset="-94"/>
              </a:rPr>
              <a:t>The</a:t>
            </a:r>
            <a:r>
              <a:rPr lang="tr-TR" sz="900" dirty="0">
                <a:solidFill>
                  <a:schemeClr val="bg1"/>
                </a:solidFill>
                <a:latin typeface="Rajdhani SemiBold" panose="02000000000000000000" pitchFamily="2" charset="-94"/>
                <a:cs typeface="Rajdhani SemiBold" panose="02000000000000000000" pitchFamily="2" charset="-94"/>
              </a:rPr>
              <a:t> </a:t>
            </a:r>
            <a:r>
              <a:rPr lang="tr-TR" sz="900" dirty="0" err="1">
                <a:solidFill>
                  <a:schemeClr val="bg1"/>
                </a:solidFill>
                <a:latin typeface="Rajdhani SemiBold" panose="02000000000000000000" pitchFamily="2" charset="-94"/>
                <a:cs typeface="Rajdhani SemiBold" panose="02000000000000000000" pitchFamily="2" charset="-94"/>
              </a:rPr>
              <a:t>Virus</a:t>
            </a:r>
            <a:r>
              <a:rPr lang="tr-TR" sz="900" dirty="0">
                <a:solidFill>
                  <a:schemeClr val="bg1"/>
                </a:solidFill>
                <a:latin typeface="Rajdhani SemiBold" panose="02000000000000000000" pitchFamily="2" charset="-94"/>
                <a:cs typeface="Rajdhani SemiBold" panose="02000000000000000000" pitchFamily="2" charset="-94"/>
              </a:rPr>
              <a:t> in </a:t>
            </a:r>
            <a:r>
              <a:rPr lang="tr-TR" sz="900" dirty="0" err="1">
                <a:solidFill>
                  <a:schemeClr val="bg1"/>
                </a:solidFill>
                <a:latin typeface="Rajdhani SemiBold" panose="02000000000000000000" pitchFamily="2" charset="-94"/>
                <a:cs typeface="Rajdhani SemiBold" panose="02000000000000000000" pitchFamily="2" charset="-94"/>
              </a:rPr>
              <a:t>the</a:t>
            </a:r>
            <a:r>
              <a:rPr lang="tr-TR" sz="900" dirty="0">
                <a:solidFill>
                  <a:schemeClr val="bg1"/>
                </a:solidFill>
                <a:latin typeface="Rajdhani SemiBold" panose="02000000000000000000" pitchFamily="2" charset="-94"/>
                <a:cs typeface="Rajdhani SemiBold" panose="02000000000000000000" pitchFamily="2" charset="-94"/>
              </a:rPr>
              <a:t> World</a:t>
            </a:r>
          </a:p>
        </p:txBody>
      </p:sp>
      <p:sp>
        <p:nvSpPr>
          <p:cNvPr id="14" name="Metin kutusu 13">
            <a:extLst>
              <a:ext uri="{FF2B5EF4-FFF2-40B4-BE49-F238E27FC236}">
                <a16:creationId xmlns:a16="http://schemas.microsoft.com/office/drawing/2014/main" id="{90E5203B-BCD9-40DE-9EF4-7F561F1E69B5}"/>
              </a:ext>
            </a:extLst>
          </p:cNvPr>
          <p:cNvSpPr txBox="1"/>
          <p:nvPr/>
        </p:nvSpPr>
        <p:spPr>
          <a:xfrm>
            <a:off x="663067" y="5855855"/>
            <a:ext cx="1775333" cy="461665"/>
          </a:xfrm>
          <a:prstGeom prst="rect">
            <a:avLst/>
          </a:prstGeom>
          <a:noFill/>
        </p:spPr>
        <p:txBody>
          <a:bodyPr wrap="square" rtlCol="0">
            <a:spAutoFit/>
          </a:bodyPr>
          <a:lstStyle/>
          <a:p>
            <a:r>
              <a:rPr lang="tr-TR" sz="1200" dirty="0">
                <a:latin typeface="Rajdhani SemiBold" panose="02000000000000000000" pitchFamily="2" charset="-94"/>
                <a:cs typeface="Rajdhani SemiBold" panose="02000000000000000000" pitchFamily="2" charset="-94"/>
              </a:rPr>
              <a:t>Global Outlook in </a:t>
            </a:r>
            <a:r>
              <a:rPr lang="tr-TR" sz="1200" dirty="0" err="1">
                <a:latin typeface="Rajdhani SemiBold" panose="02000000000000000000" pitchFamily="2" charset="-94"/>
                <a:cs typeface="Rajdhani SemiBold" panose="02000000000000000000" pitchFamily="2" charset="-94"/>
              </a:rPr>
              <a:t>the</a:t>
            </a:r>
            <a:r>
              <a:rPr lang="tr-TR" sz="1200" dirty="0">
                <a:latin typeface="Rajdhani SemiBold" panose="02000000000000000000" pitchFamily="2" charset="-94"/>
                <a:cs typeface="Rajdhani SemiBold" panose="02000000000000000000" pitchFamily="2" charset="-94"/>
              </a:rPr>
              <a:t>  </a:t>
            </a:r>
            <a:r>
              <a:rPr lang="tr-TR" sz="1200" dirty="0" err="1">
                <a:latin typeface="Rajdhani SemiBold" panose="02000000000000000000" pitchFamily="2" charset="-94"/>
                <a:cs typeface="Rajdhani SemiBold" panose="02000000000000000000" pitchFamily="2" charset="-94"/>
              </a:rPr>
              <a:t>Shadow</a:t>
            </a:r>
            <a:r>
              <a:rPr lang="tr-TR" sz="1200" dirty="0">
                <a:latin typeface="Rajdhani SemiBold" panose="02000000000000000000" pitchFamily="2" charset="-94"/>
                <a:cs typeface="Rajdhani SemiBold" panose="02000000000000000000" pitchFamily="2" charset="-94"/>
              </a:rPr>
              <a:t> of </a:t>
            </a:r>
            <a:r>
              <a:rPr lang="tr-TR" sz="1200" dirty="0" err="1">
                <a:latin typeface="Rajdhani SemiBold" panose="02000000000000000000" pitchFamily="2" charset="-94"/>
                <a:cs typeface="Rajdhani SemiBold" panose="02000000000000000000" pitchFamily="2" charset="-94"/>
              </a:rPr>
              <a:t>the</a:t>
            </a:r>
            <a:r>
              <a:rPr lang="tr-TR" sz="1200" dirty="0">
                <a:latin typeface="Rajdhani SemiBold" panose="02000000000000000000" pitchFamily="2" charset="-94"/>
                <a:cs typeface="Rajdhani SemiBold" panose="02000000000000000000" pitchFamily="2" charset="-94"/>
              </a:rPr>
              <a:t> </a:t>
            </a:r>
            <a:r>
              <a:rPr lang="tr-TR" sz="1200" dirty="0" err="1">
                <a:latin typeface="Rajdhani SemiBold" panose="02000000000000000000" pitchFamily="2" charset="-94"/>
                <a:cs typeface="Rajdhani SemiBold" panose="02000000000000000000" pitchFamily="2" charset="-94"/>
              </a:rPr>
              <a:t>Pandemic</a:t>
            </a:r>
            <a:r>
              <a:rPr lang="tr-TR" sz="1200" dirty="0">
                <a:latin typeface="Rajdhani SemiBold" panose="02000000000000000000" pitchFamily="2" charset="-94"/>
                <a:cs typeface="Rajdhani SemiBold" panose="02000000000000000000" pitchFamily="2" charset="-94"/>
              </a:rPr>
              <a:t>  </a:t>
            </a:r>
          </a:p>
        </p:txBody>
      </p:sp>
      <p:sp>
        <p:nvSpPr>
          <p:cNvPr id="18" name="Dikdörtgen 17">
            <a:extLst>
              <a:ext uri="{FF2B5EF4-FFF2-40B4-BE49-F238E27FC236}">
                <a16:creationId xmlns:a16="http://schemas.microsoft.com/office/drawing/2014/main" id="{51CBCA20-3673-4AC4-8116-81B5FEFF7685}"/>
              </a:ext>
            </a:extLst>
          </p:cNvPr>
          <p:cNvSpPr/>
          <p:nvPr/>
        </p:nvSpPr>
        <p:spPr>
          <a:xfrm>
            <a:off x="5175884" y="5905712"/>
            <a:ext cx="922751" cy="162968"/>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a:extLst>
              <a:ext uri="{FF2B5EF4-FFF2-40B4-BE49-F238E27FC236}">
                <a16:creationId xmlns:a16="http://schemas.microsoft.com/office/drawing/2014/main" id="{8AA2F828-511D-4685-8842-968E5D3420CA}"/>
              </a:ext>
            </a:extLst>
          </p:cNvPr>
          <p:cNvSpPr/>
          <p:nvPr/>
        </p:nvSpPr>
        <p:spPr>
          <a:xfrm>
            <a:off x="5008245" y="6086688"/>
            <a:ext cx="1090392" cy="162968"/>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a:extLst>
              <a:ext uri="{FF2B5EF4-FFF2-40B4-BE49-F238E27FC236}">
                <a16:creationId xmlns:a16="http://schemas.microsoft.com/office/drawing/2014/main" id="{E32680C8-827E-4469-A0F0-A033F02D66D4}"/>
              </a:ext>
            </a:extLst>
          </p:cNvPr>
          <p:cNvSpPr txBox="1"/>
          <p:nvPr/>
        </p:nvSpPr>
        <p:spPr>
          <a:xfrm>
            <a:off x="4267200" y="6263204"/>
            <a:ext cx="1831435" cy="369332"/>
          </a:xfrm>
          <a:prstGeom prst="rect">
            <a:avLst/>
          </a:prstGeom>
          <a:noFill/>
        </p:spPr>
        <p:txBody>
          <a:bodyPr wrap="square" rtlCol="0">
            <a:spAutoFit/>
          </a:bodyPr>
          <a:lstStyle/>
          <a:p>
            <a:pPr algn="r"/>
            <a:r>
              <a:rPr lang="tr-TR" sz="900" dirty="0">
                <a:solidFill>
                  <a:schemeClr val="bg1"/>
                </a:solidFill>
                <a:latin typeface="Rajdhani SemiBold" panose="02000000000000000000" pitchFamily="2" charset="-94"/>
                <a:cs typeface="Rajdhani SemiBold" panose="02000000000000000000" pitchFamily="2" charset="-94"/>
              </a:rPr>
              <a:t>T</a:t>
            </a:r>
            <a:r>
              <a:rPr lang="en-US" sz="900" dirty="0">
                <a:solidFill>
                  <a:schemeClr val="bg1"/>
                </a:solidFill>
                <a:latin typeface="Rajdhani SemiBold" panose="02000000000000000000" pitchFamily="2" charset="-94"/>
                <a:cs typeface="Rajdhani SemiBold" panose="02000000000000000000" pitchFamily="2" charset="-94"/>
              </a:rPr>
              <a:t>he possible </a:t>
            </a:r>
            <a:r>
              <a:rPr lang="tr-TR" sz="900" dirty="0">
                <a:solidFill>
                  <a:schemeClr val="bg1"/>
                </a:solidFill>
                <a:latin typeface="Rajdhani SemiBold" panose="02000000000000000000" pitchFamily="2" charset="-94"/>
                <a:cs typeface="Rajdhani SemiBold" panose="02000000000000000000" pitchFamily="2" charset="-94"/>
              </a:rPr>
              <a:t>E</a:t>
            </a:r>
            <a:r>
              <a:rPr lang="en-US" sz="900" dirty="0" err="1">
                <a:solidFill>
                  <a:schemeClr val="bg1"/>
                </a:solidFill>
                <a:latin typeface="Rajdhani SemiBold" panose="02000000000000000000" pitchFamily="2" charset="-94"/>
                <a:cs typeface="Rajdhani SemiBold" panose="02000000000000000000" pitchFamily="2" charset="-94"/>
              </a:rPr>
              <a:t>ffects</a:t>
            </a:r>
            <a:r>
              <a:rPr lang="en-US" sz="900" dirty="0">
                <a:solidFill>
                  <a:schemeClr val="bg1"/>
                </a:solidFill>
                <a:latin typeface="Rajdhani SemiBold" panose="02000000000000000000" pitchFamily="2" charset="-94"/>
                <a:cs typeface="Rajdhani SemiBold" panose="02000000000000000000" pitchFamily="2" charset="-94"/>
              </a:rPr>
              <a:t> of the </a:t>
            </a:r>
            <a:r>
              <a:rPr lang="tr-TR" sz="900" dirty="0">
                <a:solidFill>
                  <a:schemeClr val="bg1"/>
                </a:solidFill>
                <a:latin typeface="Rajdhani SemiBold" panose="02000000000000000000" pitchFamily="2" charset="-94"/>
                <a:cs typeface="Rajdhani SemiBold" panose="02000000000000000000" pitchFamily="2" charset="-94"/>
              </a:rPr>
              <a:t>V</a:t>
            </a:r>
            <a:r>
              <a:rPr lang="en-US" sz="900" dirty="0" err="1">
                <a:solidFill>
                  <a:schemeClr val="bg1"/>
                </a:solidFill>
                <a:latin typeface="Rajdhani SemiBold" panose="02000000000000000000" pitchFamily="2" charset="-94"/>
                <a:cs typeface="Rajdhani SemiBold" panose="02000000000000000000" pitchFamily="2" charset="-94"/>
              </a:rPr>
              <a:t>irus</a:t>
            </a:r>
            <a:r>
              <a:rPr lang="en-US" sz="900" dirty="0">
                <a:solidFill>
                  <a:schemeClr val="bg1"/>
                </a:solidFill>
                <a:latin typeface="Rajdhani SemiBold" panose="02000000000000000000" pitchFamily="2" charset="-94"/>
                <a:cs typeface="Rajdhani SemiBold" panose="02000000000000000000" pitchFamily="2" charset="-94"/>
              </a:rPr>
              <a:t> </a:t>
            </a:r>
            <a:r>
              <a:rPr lang="tr-TR" sz="900" dirty="0">
                <a:solidFill>
                  <a:schemeClr val="bg1"/>
                </a:solidFill>
                <a:latin typeface="Rajdhani SemiBold" panose="02000000000000000000" pitchFamily="2" charset="-94"/>
                <a:cs typeface="Rajdhani SemiBold" panose="02000000000000000000" pitchFamily="2" charset="-94"/>
              </a:rPr>
              <a:t>On </a:t>
            </a:r>
            <a:r>
              <a:rPr lang="tr-TR" sz="900" dirty="0" err="1">
                <a:solidFill>
                  <a:schemeClr val="bg1"/>
                </a:solidFill>
                <a:latin typeface="Rajdhani SemiBold" panose="02000000000000000000" pitchFamily="2" charset="-94"/>
                <a:cs typeface="Rajdhani SemiBold" panose="02000000000000000000" pitchFamily="2" charset="-94"/>
              </a:rPr>
              <a:t>Economy</a:t>
            </a:r>
            <a:r>
              <a:rPr lang="tr-TR" sz="900" dirty="0">
                <a:solidFill>
                  <a:schemeClr val="bg1"/>
                </a:solidFill>
                <a:latin typeface="Rajdhani SemiBold" panose="02000000000000000000" pitchFamily="2" charset="-94"/>
                <a:cs typeface="Rajdhani SemiBold" panose="02000000000000000000" pitchFamily="2" charset="-94"/>
              </a:rPr>
              <a:t> of </a:t>
            </a:r>
            <a:r>
              <a:rPr lang="en-US" sz="900" dirty="0">
                <a:solidFill>
                  <a:schemeClr val="bg1"/>
                </a:solidFill>
                <a:latin typeface="Rajdhani SemiBold" panose="02000000000000000000" pitchFamily="2" charset="-94"/>
                <a:cs typeface="Rajdhani SemiBold" panose="02000000000000000000" pitchFamily="2" charset="-94"/>
              </a:rPr>
              <a:t>Turkey</a:t>
            </a:r>
            <a:endParaRPr lang="tr-TR" sz="900" dirty="0">
              <a:solidFill>
                <a:schemeClr val="bg1"/>
              </a:solidFill>
              <a:latin typeface="Rajdhani SemiBold" panose="02000000000000000000" pitchFamily="2" charset="-94"/>
              <a:cs typeface="Rajdhani SemiBold" panose="02000000000000000000" pitchFamily="2" charset="-94"/>
            </a:endParaRPr>
          </a:p>
        </p:txBody>
      </p:sp>
      <p:sp>
        <p:nvSpPr>
          <p:cNvPr id="21" name="Metin kutusu 20">
            <a:extLst>
              <a:ext uri="{FF2B5EF4-FFF2-40B4-BE49-F238E27FC236}">
                <a16:creationId xmlns:a16="http://schemas.microsoft.com/office/drawing/2014/main" id="{FEA44E28-3225-45AA-B38F-A331C10B1548}"/>
              </a:ext>
            </a:extLst>
          </p:cNvPr>
          <p:cNvSpPr txBox="1"/>
          <p:nvPr/>
        </p:nvSpPr>
        <p:spPr>
          <a:xfrm>
            <a:off x="4343400" y="5855855"/>
            <a:ext cx="1833245" cy="461665"/>
          </a:xfrm>
          <a:prstGeom prst="rect">
            <a:avLst/>
          </a:prstGeom>
          <a:noFill/>
        </p:spPr>
        <p:txBody>
          <a:bodyPr wrap="square" rtlCol="0">
            <a:spAutoFit/>
          </a:bodyPr>
          <a:lstStyle/>
          <a:p>
            <a:pPr algn="r"/>
            <a:r>
              <a:rPr lang="tr-TR" sz="1200" dirty="0" err="1">
                <a:latin typeface="Rajdhani SemiBold" panose="02000000000000000000" pitchFamily="2" charset="-94"/>
                <a:cs typeface="Rajdhani SemiBold" panose="02000000000000000000" pitchFamily="2" charset="-94"/>
              </a:rPr>
              <a:t>The</a:t>
            </a:r>
            <a:r>
              <a:rPr lang="tr-TR" sz="1200" dirty="0">
                <a:latin typeface="Rajdhani SemiBold" panose="02000000000000000000" pitchFamily="2" charset="-94"/>
                <a:cs typeface="Rajdhani SemiBold" panose="02000000000000000000" pitchFamily="2" charset="-94"/>
              </a:rPr>
              <a:t> </a:t>
            </a:r>
            <a:r>
              <a:rPr lang="tr-TR" sz="1200" dirty="0" err="1">
                <a:latin typeface="Rajdhani SemiBold" panose="02000000000000000000" pitchFamily="2" charset="-94"/>
                <a:cs typeface="Rajdhani SemiBold" panose="02000000000000000000" pitchFamily="2" charset="-94"/>
              </a:rPr>
              <a:t>Effect</a:t>
            </a:r>
            <a:r>
              <a:rPr lang="tr-TR" sz="1200" dirty="0">
                <a:latin typeface="Rajdhani SemiBold" panose="02000000000000000000" pitchFamily="2" charset="-94"/>
                <a:cs typeface="Rajdhani SemiBold" panose="02000000000000000000" pitchFamily="2" charset="-94"/>
              </a:rPr>
              <a:t> of </a:t>
            </a:r>
            <a:r>
              <a:rPr lang="tr-TR" sz="1200" dirty="0" err="1">
                <a:latin typeface="Rajdhani SemiBold" panose="02000000000000000000" pitchFamily="2" charset="-94"/>
                <a:cs typeface="Rajdhani SemiBold" panose="02000000000000000000" pitchFamily="2" charset="-94"/>
              </a:rPr>
              <a:t>Coronavirus</a:t>
            </a:r>
            <a:r>
              <a:rPr lang="tr-TR" sz="1200" dirty="0">
                <a:latin typeface="Rajdhani SemiBold" panose="02000000000000000000" pitchFamily="2" charset="-94"/>
                <a:cs typeface="Rajdhani SemiBold" panose="02000000000000000000" pitchFamily="2" charset="-94"/>
              </a:rPr>
              <a:t> on </a:t>
            </a:r>
            <a:r>
              <a:rPr lang="tr-TR" sz="1200" dirty="0" err="1">
                <a:latin typeface="Rajdhani SemiBold" panose="02000000000000000000" pitchFamily="2" charset="-94"/>
                <a:cs typeface="Rajdhani SemiBold" panose="02000000000000000000" pitchFamily="2" charset="-94"/>
              </a:rPr>
              <a:t>Economy</a:t>
            </a:r>
            <a:endParaRPr lang="tr-TR" sz="1200" dirty="0">
              <a:latin typeface="Rajdhani SemiBold" panose="02000000000000000000" pitchFamily="2" charset="-94"/>
              <a:cs typeface="Rajdhani SemiBold" panose="02000000000000000000" pitchFamily="2" charset="-94"/>
            </a:endParaRPr>
          </a:p>
        </p:txBody>
      </p:sp>
      <p:sp>
        <p:nvSpPr>
          <p:cNvPr id="22" name="Dikdörtgen 21">
            <a:extLst>
              <a:ext uri="{FF2B5EF4-FFF2-40B4-BE49-F238E27FC236}">
                <a16:creationId xmlns:a16="http://schemas.microsoft.com/office/drawing/2014/main" id="{99DDE53C-22BC-45BB-8036-115AB53445B2}"/>
              </a:ext>
            </a:extLst>
          </p:cNvPr>
          <p:cNvSpPr/>
          <p:nvPr/>
        </p:nvSpPr>
        <p:spPr>
          <a:xfrm>
            <a:off x="749554" y="7441904"/>
            <a:ext cx="949706" cy="162968"/>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a:extLst>
              <a:ext uri="{FF2B5EF4-FFF2-40B4-BE49-F238E27FC236}">
                <a16:creationId xmlns:a16="http://schemas.microsoft.com/office/drawing/2014/main" id="{03205F7F-9128-4CB5-A225-D997639F5A86}"/>
              </a:ext>
            </a:extLst>
          </p:cNvPr>
          <p:cNvSpPr/>
          <p:nvPr/>
        </p:nvSpPr>
        <p:spPr>
          <a:xfrm>
            <a:off x="749554" y="7622880"/>
            <a:ext cx="1262126" cy="162968"/>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Metin kutusu 23">
            <a:extLst>
              <a:ext uri="{FF2B5EF4-FFF2-40B4-BE49-F238E27FC236}">
                <a16:creationId xmlns:a16="http://schemas.microsoft.com/office/drawing/2014/main" id="{F36F9051-2BD6-42F4-A5FB-489BEFD9E4E2}"/>
              </a:ext>
            </a:extLst>
          </p:cNvPr>
          <p:cNvSpPr txBox="1"/>
          <p:nvPr/>
        </p:nvSpPr>
        <p:spPr>
          <a:xfrm>
            <a:off x="663067" y="7799396"/>
            <a:ext cx="3504976" cy="507831"/>
          </a:xfrm>
          <a:prstGeom prst="rect">
            <a:avLst/>
          </a:prstGeom>
          <a:noFill/>
        </p:spPr>
        <p:txBody>
          <a:bodyPr wrap="square" rtlCol="0">
            <a:spAutoFit/>
          </a:bodyPr>
          <a:lstStyle/>
          <a:p>
            <a:r>
              <a:rPr lang="tr-TR" sz="900" dirty="0" err="1">
                <a:solidFill>
                  <a:schemeClr val="bg1"/>
                </a:solidFill>
                <a:latin typeface="Rajdhani SemiBold" panose="02000000000000000000" pitchFamily="2" charset="-94"/>
                <a:cs typeface="Rajdhani SemiBold" panose="02000000000000000000" pitchFamily="2" charset="-94"/>
              </a:rPr>
              <a:t>Turkish</a:t>
            </a:r>
            <a:r>
              <a:rPr lang="tr-TR" sz="900" dirty="0">
                <a:solidFill>
                  <a:schemeClr val="bg1"/>
                </a:solidFill>
                <a:latin typeface="Rajdhani SemiBold" panose="02000000000000000000" pitchFamily="2" charset="-94"/>
                <a:cs typeface="Rajdhani SemiBold" panose="02000000000000000000" pitchFamily="2" charset="-94"/>
              </a:rPr>
              <a:t> Real </a:t>
            </a:r>
            <a:r>
              <a:rPr lang="tr-TR" sz="900" dirty="0" err="1">
                <a:solidFill>
                  <a:schemeClr val="bg1"/>
                </a:solidFill>
                <a:latin typeface="Rajdhani SemiBold" panose="02000000000000000000" pitchFamily="2" charset="-94"/>
                <a:cs typeface="Rajdhani SemiBold" panose="02000000000000000000" pitchFamily="2" charset="-94"/>
              </a:rPr>
              <a:t>Estate</a:t>
            </a:r>
            <a:r>
              <a:rPr lang="tr-TR" sz="900" dirty="0">
                <a:solidFill>
                  <a:schemeClr val="bg1"/>
                </a:solidFill>
                <a:latin typeface="Rajdhani SemiBold" panose="02000000000000000000" pitchFamily="2" charset="-94"/>
                <a:cs typeface="Rajdhani SemiBold" panose="02000000000000000000" pitchFamily="2" charset="-94"/>
              </a:rPr>
              <a:t> </a:t>
            </a:r>
            <a:r>
              <a:rPr lang="tr-TR" sz="900" dirty="0" err="1">
                <a:solidFill>
                  <a:schemeClr val="bg1"/>
                </a:solidFill>
                <a:latin typeface="Rajdhani SemiBold" panose="02000000000000000000" pitchFamily="2" charset="-94"/>
                <a:cs typeface="Rajdhani SemiBold" panose="02000000000000000000" pitchFamily="2" charset="-94"/>
              </a:rPr>
              <a:t>Sector</a:t>
            </a:r>
            <a:endParaRPr lang="tr-TR" sz="900" dirty="0">
              <a:solidFill>
                <a:schemeClr val="bg1"/>
              </a:solidFill>
              <a:latin typeface="Rajdhani SemiBold" panose="02000000000000000000" pitchFamily="2" charset="-94"/>
              <a:cs typeface="Rajdhani SemiBold" panose="02000000000000000000" pitchFamily="2" charset="-94"/>
            </a:endParaRPr>
          </a:p>
          <a:p>
            <a:r>
              <a:rPr lang="en-US" sz="900" dirty="0">
                <a:solidFill>
                  <a:schemeClr val="bg1"/>
                </a:solidFill>
                <a:latin typeface="Rajdhani SemiBold" panose="02000000000000000000" pitchFamily="2" charset="-94"/>
                <a:cs typeface="Rajdhani SemiBold" panose="02000000000000000000" pitchFamily="2" charset="-94"/>
              </a:rPr>
              <a:t>In </a:t>
            </a:r>
            <a:r>
              <a:rPr lang="tr-TR" sz="900" dirty="0">
                <a:solidFill>
                  <a:schemeClr val="bg1"/>
                </a:solidFill>
                <a:latin typeface="Rajdhani SemiBold" panose="02000000000000000000" pitchFamily="2" charset="-94"/>
                <a:cs typeface="Rajdhani SemiBold" panose="02000000000000000000" pitchFamily="2" charset="-94"/>
              </a:rPr>
              <a:t>T</a:t>
            </a:r>
            <a:r>
              <a:rPr lang="en-US" sz="900" dirty="0">
                <a:solidFill>
                  <a:schemeClr val="bg1"/>
                </a:solidFill>
                <a:latin typeface="Rajdhani SemiBold" panose="02000000000000000000" pitchFamily="2" charset="-94"/>
                <a:cs typeface="Rajdhani SemiBold" panose="02000000000000000000" pitchFamily="2" charset="-94"/>
              </a:rPr>
              <a:t>he </a:t>
            </a:r>
            <a:r>
              <a:rPr lang="tr-TR" sz="900" dirty="0">
                <a:solidFill>
                  <a:schemeClr val="bg1"/>
                </a:solidFill>
                <a:latin typeface="Rajdhani SemiBold" panose="02000000000000000000" pitchFamily="2" charset="-94"/>
                <a:cs typeface="Rajdhani SemiBold" panose="02000000000000000000" pitchFamily="2" charset="-94"/>
              </a:rPr>
              <a:t>S</a:t>
            </a:r>
            <a:r>
              <a:rPr lang="en-US" sz="900" dirty="0" err="1">
                <a:solidFill>
                  <a:schemeClr val="bg1"/>
                </a:solidFill>
                <a:latin typeface="Rajdhani SemiBold" panose="02000000000000000000" pitchFamily="2" charset="-94"/>
                <a:cs typeface="Rajdhani SemiBold" panose="02000000000000000000" pitchFamily="2" charset="-94"/>
              </a:rPr>
              <a:t>hadow</a:t>
            </a:r>
            <a:r>
              <a:rPr lang="en-US" sz="900" dirty="0">
                <a:solidFill>
                  <a:schemeClr val="bg1"/>
                </a:solidFill>
                <a:latin typeface="Rajdhani SemiBold" panose="02000000000000000000" pitchFamily="2" charset="-94"/>
                <a:cs typeface="Rajdhani SemiBold" panose="02000000000000000000" pitchFamily="2" charset="-94"/>
              </a:rPr>
              <a:t> of </a:t>
            </a:r>
            <a:r>
              <a:rPr lang="tr-TR" sz="900" dirty="0">
                <a:solidFill>
                  <a:schemeClr val="bg1"/>
                </a:solidFill>
                <a:latin typeface="Rajdhani SemiBold" panose="02000000000000000000" pitchFamily="2" charset="-94"/>
                <a:cs typeface="Rajdhani SemiBold" panose="02000000000000000000" pitchFamily="2" charset="-94"/>
              </a:rPr>
              <a:t>T</a:t>
            </a:r>
            <a:r>
              <a:rPr lang="en-US" sz="900" dirty="0">
                <a:solidFill>
                  <a:schemeClr val="bg1"/>
                </a:solidFill>
                <a:latin typeface="Rajdhani SemiBold" panose="02000000000000000000" pitchFamily="2" charset="-94"/>
                <a:cs typeface="Rajdhani SemiBold" panose="02000000000000000000" pitchFamily="2" charset="-94"/>
              </a:rPr>
              <a:t>he </a:t>
            </a:r>
            <a:r>
              <a:rPr lang="tr-TR" sz="900" dirty="0" err="1">
                <a:solidFill>
                  <a:schemeClr val="bg1"/>
                </a:solidFill>
                <a:latin typeface="Rajdhani SemiBold" panose="02000000000000000000" pitchFamily="2" charset="-94"/>
                <a:cs typeface="Rajdhani SemiBold" panose="02000000000000000000" pitchFamily="2" charset="-94"/>
              </a:rPr>
              <a:t>Vi</a:t>
            </a:r>
            <a:r>
              <a:rPr lang="en-US" sz="900" dirty="0" err="1">
                <a:solidFill>
                  <a:schemeClr val="bg1"/>
                </a:solidFill>
                <a:latin typeface="Rajdhani SemiBold" panose="02000000000000000000" pitchFamily="2" charset="-94"/>
                <a:cs typeface="Rajdhani SemiBold" panose="02000000000000000000" pitchFamily="2" charset="-94"/>
              </a:rPr>
              <a:t>rus</a:t>
            </a:r>
            <a:endParaRPr lang="tr-TR" sz="900" dirty="0">
              <a:solidFill>
                <a:schemeClr val="bg1"/>
              </a:solidFill>
              <a:latin typeface="Rajdhani SemiBold" panose="02000000000000000000" pitchFamily="2" charset="-94"/>
              <a:cs typeface="Rajdhani SemiBold" panose="02000000000000000000" pitchFamily="2" charset="-94"/>
            </a:endParaRPr>
          </a:p>
          <a:p>
            <a:endParaRPr lang="tr-TR" sz="900" dirty="0">
              <a:solidFill>
                <a:schemeClr val="bg1"/>
              </a:solidFill>
              <a:latin typeface="Rajdhani SemiBold" panose="02000000000000000000" pitchFamily="2" charset="-94"/>
              <a:cs typeface="Rajdhani SemiBold" panose="02000000000000000000" pitchFamily="2" charset="-94"/>
            </a:endParaRPr>
          </a:p>
        </p:txBody>
      </p:sp>
      <p:sp>
        <p:nvSpPr>
          <p:cNvPr id="25" name="Metin kutusu 24">
            <a:extLst>
              <a:ext uri="{FF2B5EF4-FFF2-40B4-BE49-F238E27FC236}">
                <a16:creationId xmlns:a16="http://schemas.microsoft.com/office/drawing/2014/main" id="{4DE4E410-E383-4846-B6E4-535FDDBCBC27}"/>
              </a:ext>
            </a:extLst>
          </p:cNvPr>
          <p:cNvSpPr txBox="1"/>
          <p:nvPr/>
        </p:nvSpPr>
        <p:spPr>
          <a:xfrm>
            <a:off x="678434" y="7392047"/>
            <a:ext cx="2052066" cy="461665"/>
          </a:xfrm>
          <a:prstGeom prst="rect">
            <a:avLst/>
          </a:prstGeom>
          <a:noFill/>
        </p:spPr>
        <p:txBody>
          <a:bodyPr wrap="square" rtlCol="0">
            <a:spAutoFit/>
          </a:bodyPr>
          <a:lstStyle/>
          <a:p>
            <a:r>
              <a:rPr lang="tr-TR" sz="1200" dirty="0" err="1">
                <a:latin typeface="Rajdhani SemiBold" panose="02000000000000000000" pitchFamily="2" charset="-94"/>
                <a:cs typeface="Rajdhani SemiBold" panose="02000000000000000000" pitchFamily="2" charset="-94"/>
              </a:rPr>
              <a:t>Effect</a:t>
            </a:r>
            <a:r>
              <a:rPr lang="tr-TR" sz="1200" dirty="0">
                <a:latin typeface="Rajdhani SemiBold" panose="02000000000000000000" pitchFamily="2" charset="-94"/>
                <a:cs typeface="Rajdhani SemiBold" panose="02000000000000000000" pitchFamily="2" charset="-94"/>
              </a:rPr>
              <a:t> of </a:t>
            </a:r>
            <a:r>
              <a:rPr lang="tr-TR" sz="1200" dirty="0" err="1">
                <a:latin typeface="Rajdhani SemiBold" panose="02000000000000000000" pitchFamily="2" charset="-94"/>
                <a:cs typeface="Rajdhani SemiBold" panose="02000000000000000000" pitchFamily="2" charset="-94"/>
              </a:rPr>
              <a:t>The</a:t>
            </a:r>
            <a:r>
              <a:rPr lang="tr-TR" sz="1200" dirty="0">
                <a:latin typeface="Rajdhani SemiBold" panose="02000000000000000000" pitchFamily="2" charset="-94"/>
                <a:cs typeface="Rajdhani SemiBold" panose="02000000000000000000" pitchFamily="2" charset="-94"/>
              </a:rPr>
              <a:t> </a:t>
            </a:r>
          </a:p>
          <a:p>
            <a:r>
              <a:rPr lang="tr-TR" sz="1200" dirty="0" err="1">
                <a:latin typeface="Rajdhani SemiBold" panose="02000000000000000000" pitchFamily="2" charset="-94"/>
                <a:cs typeface="Rajdhani SemiBold" panose="02000000000000000000" pitchFamily="2" charset="-94"/>
              </a:rPr>
              <a:t>Corona</a:t>
            </a:r>
            <a:r>
              <a:rPr lang="tr-TR" sz="1200" dirty="0">
                <a:latin typeface="Rajdhani SemiBold" panose="02000000000000000000" pitchFamily="2" charset="-94"/>
                <a:cs typeface="Rajdhani SemiBold" panose="02000000000000000000" pitchFamily="2" charset="-94"/>
              </a:rPr>
              <a:t> </a:t>
            </a:r>
            <a:r>
              <a:rPr lang="tr-TR" sz="1200" dirty="0" err="1">
                <a:latin typeface="Rajdhani SemiBold" panose="02000000000000000000" pitchFamily="2" charset="-94"/>
                <a:cs typeface="Rajdhani SemiBold" panose="02000000000000000000" pitchFamily="2" charset="-94"/>
              </a:rPr>
              <a:t>Virus</a:t>
            </a:r>
            <a:r>
              <a:rPr lang="tr-TR" sz="1200" dirty="0">
                <a:latin typeface="Rajdhani SemiBold" panose="02000000000000000000" pitchFamily="2" charset="-94"/>
                <a:cs typeface="Rajdhani SemiBold" panose="02000000000000000000" pitchFamily="2" charset="-94"/>
              </a:rPr>
              <a:t> on </a:t>
            </a:r>
            <a:r>
              <a:rPr lang="tr-TR" sz="1200" dirty="0">
                <a:latin typeface="Rajdhani SemiBold" panose="02000000000000000000" pitchFamily="2" charset="-94"/>
              </a:rPr>
              <a:t>Real </a:t>
            </a:r>
            <a:r>
              <a:rPr lang="tr-TR" sz="1200" dirty="0" err="1">
                <a:latin typeface="Rajdhani SemiBold" panose="02000000000000000000" pitchFamily="2" charset="-94"/>
              </a:rPr>
              <a:t>Estate</a:t>
            </a:r>
            <a:endParaRPr lang="tr-TR" sz="1200" dirty="0">
              <a:latin typeface="Rajdhani SemiBold" panose="02000000000000000000" pitchFamily="2" charset="-94"/>
            </a:endParaRPr>
          </a:p>
        </p:txBody>
      </p:sp>
      <p:sp>
        <p:nvSpPr>
          <p:cNvPr id="13" name="Dikdörtgen 12">
            <a:extLst>
              <a:ext uri="{FF2B5EF4-FFF2-40B4-BE49-F238E27FC236}">
                <a16:creationId xmlns:a16="http://schemas.microsoft.com/office/drawing/2014/main" id="{EA88909C-49ED-4386-BDE1-C0577ED06A7F}"/>
              </a:ext>
            </a:extLst>
          </p:cNvPr>
          <p:cNvSpPr/>
          <p:nvPr/>
        </p:nvSpPr>
        <p:spPr>
          <a:xfrm>
            <a:off x="4343400" y="8282940"/>
            <a:ext cx="739140" cy="289560"/>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EDFB2037-A7E6-474F-984C-871B981D708D}"/>
              </a:ext>
            </a:extLst>
          </p:cNvPr>
          <p:cNvSpPr/>
          <p:nvPr/>
        </p:nvSpPr>
        <p:spPr>
          <a:xfrm>
            <a:off x="3310358" y="7238052"/>
            <a:ext cx="3157721" cy="1905778"/>
          </a:xfrm>
          <a:prstGeom prst="rect">
            <a:avLst/>
          </a:prstGeom>
        </p:spPr>
        <p:txBody>
          <a:bodyPr wrap="square">
            <a:spAutoFit/>
          </a:bodyPr>
          <a:lstStyle/>
          <a:p>
            <a:pPr lvl="0" algn="r">
              <a:lnSpc>
                <a:spcPct val="115000"/>
              </a:lnSpc>
              <a:spcAft>
                <a:spcPts val="1000"/>
              </a:spcAft>
            </a:pPr>
            <a:r>
              <a:rPr lang="tr-TR" sz="2600" b="1" dirty="0" err="1">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In</a:t>
            </a:r>
            <a:r>
              <a:rPr lang="tr-TR" sz="2600" b="1" dirty="0">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 </a:t>
            </a:r>
            <a:r>
              <a:rPr lang="tr-TR" sz="2600" b="1" dirty="0" err="1">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The</a:t>
            </a:r>
            <a:r>
              <a:rPr lang="tr-TR" sz="2600" b="1" dirty="0">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 </a:t>
            </a:r>
            <a:r>
              <a:rPr lang="tr-TR" sz="2600" b="1" dirty="0" err="1">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Last</a:t>
            </a:r>
            <a:r>
              <a:rPr lang="tr-TR" sz="2600" b="1" dirty="0">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 5 </a:t>
            </a:r>
            <a:r>
              <a:rPr lang="tr-TR" sz="2600" b="1" dirty="0" err="1">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Years</a:t>
            </a:r>
            <a:r>
              <a:rPr lang="tr-TR" sz="2600" b="1" dirty="0">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 </a:t>
            </a:r>
            <a:r>
              <a:rPr lang="tr-TR" sz="2600" dirty="0" err="1">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Overseas</a:t>
            </a:r>
            <a:r>
              <a:rPr lang="tr-TR" sz="2600" dirty="0">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 Real </a:t>
            </a:r>
            <a:r>
              <a:rPr lang="tr-TR" sz="2600" dirty="0" err="1">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Estate</a:t>
            </a:r>
            <a:r>
              <a:rPr lang="tr-TR" sz="2600" dirty="0">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 </a:t>
            </a:r>
            <a:r>
              <a:rPr lang="tr-TR" sz="2600" dirty="0" err="1">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Sale</a:t>
            </a:r>
            <a:r>
              <a:rPr lang="tr-TR" sz="2600" dirty="0">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 </a:t>
            </a:r>
            <a:r>
              <a:rPr lang="tr-TR" sz="2600" dirty="0" err="1">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Revenue</a:t>
            </a:r>
            <a:r>
              <a:rPr lang="tr-TR" sz="2600" dirty="0">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 </a:t>
            </a:r>
            <a:r>
              <a:rPr lang="tr-TR" sz="2600" dirty="0" err="1">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Have</a:t>
            </a:r>
            <a:r>
              <a:rPr lang="tr-TR" sz="2600" dirty="0">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 </a:t>
            </a:r>
            <a:r>
              <a:rPr lang="tr-TR" sz="2600" dirty="0" err="1">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Increased</a:t>
            </a:r>
            <a:r>
              <a:rPr lang="tr-TR" sz="2600" b="1" dirty="0">
                <a:solidFill>
                  <a:schemeClr val="bg1"/>
                </a:solidFill>
                <a:latin typeface="Rajdhani Bold" panose="02000000000000000000" pitchFamily="2" charset="-94"/>
                <a:ea typeface="Times New Roman" panose="02020603050405020304" pitchFamily="18" charset="0"/>
                <a:cs typeface="Rajdhani Bold" panose="02000000000000000000" pitchFamily="2" charset="-94"/>
              </a:rPr>
              <a:t> </a:t>
            </a:r>
            <a:r>
              <a:rPr lang="tr-TR" sz="1600" b="1" dirty="0">
                <a:latin typeface="Rajdhani Bold" panose="02000000000000000000" pitchFamily="2" charset="-94"/>
                <a:ea typeface="Times New Roman" panose="02020603050405020304" pitchFamily="18" charset="0"/>
                <a:cs typeface="Rajdhani Bold" panose="02000000000000000000" pitchFamily="2" charset="-94"/>
              </a:rPr>
              <a:t>%</a:t>
            </a:r>
            <a:r>
              <a:rPr lang="tr-TR" sz="2600" b="1" dirty="0">
                <a:latin typeface="Rajdhani Bold" panose="02000000000000000000" pitchFamily="2" charset="-94"/>
                <a:ea typeface="Times New Roman" panose="02020603050405020304" pitchFamily="18" charset="0"/>
                <a:cs typeface="Rajdhani Bold" panose="02000000000000000000" pitchFamily="2" charset="-94"/>
              </a:rPr>
              <a:t>59,5</a:t>
            </a:r>
            <a:endParaRPr lang="tr-TR" sz="2600" dirty="0">
              <a:solidFill>
                <a:schemeClr val="bg1"/>
              </a:solidFill>
              <a:latin typeface="Rajdhani Bold" panose="02000000000000000000" pitchFamily="2" charset="-94"/>
              <a:cs typeface="Rajdhani Bold" panose="02000000000000000000" pitchFamily="2" charset="-94"/>
            </a:endParaRPr>
          </a:p>
        </p:txBody>
      </p:sp>
      <p:sp>
        <p:nvSpPr>
          <p:cNvPr id="28" name="Dikdörtgen 27">
            <a:extLst>
              <a:ext uri="{FF2B5EF4-FFF2-40B4-BE49-F238E27FC236}">
                <a16:creationId xmlns:a16="http://schemas.microsoft.com/office/drawing/2014/main" id="{47D9EFEA-BAE4-4C22-B189-E1FB1E00A834}"/>
              </a:ext>
            </a:extLst>
          </p:cNvPr>
          <p:cNvSpPr/>
          <p:nvPr/>
        </p:nvSpPr>
        <p:spPr>
          <a:xfrm>
            <a:off x="1245917" y="2598959"/>
            <a:ext cx="4456383" cy="473359"/>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Gayrimenkul Yurt Dışı Tanıtım Derneği | LinkedIn">
            <a:extLst>
              <a:ext uri="{FF2B5EF4-FFF2-40B4-BE49-F238E27FC236}">
                <a16:creationId xmlns:a16="http://schemas.microsoft.com/office/drawing/2014/main" id="{40E7A8BB-97C4-4B10-B47A-0CB519F1950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449" y="9207851"/>
            <a:ext cx="1605541" cy="535180"/>
          </a:xfrm>
          <a:prstGeom prst="rect">
            <a:avLst/>
          </a:prstGeom>
          <a:noFill/>
          <a:extLst>
            <a:ext uri="{909E8E84-426E-40DD-AFC4-6F175D3DCCD1}">
              <a14:hiddenFill xmlns:a14="http://schemas.microsoft.com/office/drawing/2010/main">
                <a:solidFill>
                  <a:srgbClr val="FFFFFF"/>
                </a:solidFill>
              </a14:hiddenFill>
            </a:ext>
          </a:extLst>
        </p:spPr>
      </p:pic>
      <p:sp>
        <p:nvSpPr>
          <p:cNvPr id="26" name="Dikdörtgen 25">
            <a:extLst>
              <a:ext uri="{FF2B5EF4-FFF2-40B4-BE49-F238E27FC236}">
                <a16:creationId xmlns:a16="http://schemas.microsoft.com/office/drawing/2014/main" id="{A9FB9DB4-3EF5-4E8A-8B6F-ECEA306E4A26}"/>
              </a:ext>
            </a:extLst>
          </p:cNvPr>
          <p:cNvSpPr/>
          <p:nvPr/>
        </p:nvSpPr>
        <p:spPr>
          <a:xfrm>
            <a:off x="1625584" y="3259062"/>
            <a:ext cx="3670316" cy="473359"/>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6EDB8D91-A543-4DC5-A24D-983AA9257B59}"/>
              </a:ext>
            </a:extLst>
          </p:cNvPr>
          <p:cNvSpPr/>
          <p:nvPr/>
        </p:nvSpPr>
        <p:spPr>
          <a:xfrm>
            <a:off x="254000" y="1208221"/>
            <a:ext cx="6362699" cy="2693045"/>
          </a:xfrm>
          <a:prstGeom prst="rect">
            <a:avLst/>
          </a:prstGeom>
        </p:spPr>
        <p:txBody>
          <a:bodyPr wrap="square">
            <a:spAutoFit/>
          </a:bodyPr>
          <a:lstStyle/>
          <a:p>
            <a:pPr algn="ctr">
              <a:spcAft>
                <a:spcPts val="1000"/>
              </a:spcAft>
            </a:pPr>
            <a:r>
              <a:rPr lang="tr-TR" sz="3600" b="1" dirty="0">
                <a:solidFill>
                  <a:srgbClr val="0C0C0C"/>
                </a:solidFill>
                <a:latin typeface="Rajdhani Bold" panose="02000000000000000000" pitchFamily="2" charset="-94"/>
                <a:ea typeface="Times New Roman" panose="02020603050405020304" pitchFamily="18" charset="0"/>
                <a:cs typeface="Rajdhani Bold" panose="02000000000000000000" pitchFamily="2" charset="-94"/>
              </a:rPr>
              <a:t>EFFECTS OF THE COVID-19</a:t>
            </a:r>
          </a:p>
          <a:p>
            <a:pPr algn="ctr">
              <a:spcAft>
                <a:spcPts val="1000"/>
              </a:spcAft>
            </a:pPr>
            <a:r>
              <a:rPr lang="tr-TR" sz="3600" b="1" dirty="0">
                <a:solidFill>
                  <a:srgbClr val="0C0C0C"/>
                </a:solidFill>
                <a:latin typeface="Rajdhani Bold" panose="02000000000000000000" pitchFamily="2" charset="-94"/>
                <a:ea typeface="Times New Roman" panose="02020603050405020304" pitchFamily="18" charset="0"/>
                <a:cs typeface="Rajdhani Bold" panose="02000000000000000000" pitchFamily="2" charset="-94"/>
              </a:rPr>
              <a:t>ON OVERSEAS</a:t>
            </a:r>
          </a:p>
          <a:p>
            <a:pPr algn="ctr">
              <a:spcAft>
                <a:spcPts val="1000"/>
              </a:spcAft>
            </a:pPr>
            <a:r>
              <a:rPr lang="tr-TR" sz="3600" b="1" dirty="0">
                <a:solidFill>
                  <a:srgbClr val="0C0C0C"/>
                </a:solidFill>
                <a:latin typeface="Rajdhani Bold" panose="02000000000000000000" pitchFamily="2" charset="-94"/>
                <a:ea typeface="Times New Roman" panose="02020603050405020304" pitchFamily="18" charset="0"/>
                <a:cs typeface="Rajdhani Bold" panose="02000000000000000000" pitchFamily="2" charset="-94"/>
              </a:rPr>
              <a:t>REAL ESTATE SALES</a:t>
            </a:r>
          </a:p>
          <a:p>
            <a:pPr algn="ctr">
              <a:spcAft>
                <a:spcPts val="1000"/>
              </a:spcAft>
            </a:pPr>
            <a:r>
              <a:rPr lang="tr-TR" sz="3600" b="1" dirty="0">
                <a:solidFill>
                  <a:srgbClr val="0C0C0C"/>
                </a:solidFill>
                <a:latin typeface="Rajdhani Bold" panose="02000000000000000000" pitchFamily="2" charset="-94"/>
                <a:ea typeface="Times New Roman" panose="02020603050405020304" pitchFamily="18" charset="0"/>
                <a:cs typeface="Rajdhani Bold" panose="02000000000000000000" pitchFamily="2" charset="-94"/>
              </a:rPr>
              <a:t>IN TURKEY</a:t>
            </a:r>
          </a:p>
        </p:txBody>
      </p:sp>
    </p:spTree>
    <p:extLst>
      <p:ext uri="{BB962C8B-B14F-4D97-AF65-F5344CB8AC3E}">
        <p14:creationId xmlns:p14="http://schemas.microsoft.com/office/powerpoint/2010/main" val="179942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a:extLst>
              <a:ext uri="{FF2B5EF4-FFF2-40B4-BE49-F238E27FC236}">
                <a16:creationId xmlns:a16="http://schemas.microsoft.com/office/drawing/2014/main" id="{471E99AF-A71F-42CF-A6D0-19011739FD76}"/>
              </a:ext>
            </a:extLst>
          </p:cNvPr>
          <p:cNvPicPr>
            <a:picLocks noChangeAspect="1"/>
          </p:cNvPicPr>
          <p:nvPr/>
        </p:nvPicPr>
        <p:blipFill>
          <a:blip r:embed="rId2"/>
          <a:stretch>
            <a:fillRect/>
          </a:stretch>
        </p:blipFill>
        <p:spPr>
          <a:xfrm>
            <a:off x="-1" y="-132"/>
            <a:ext cx="6876113" cy="9906132"/>
          </a:xfrm>
          <a:prstGeom prst="rect">
            <a:avLst/>
          </a:prstGeom>
        </p:spPr>
      </p:pic>
      <p:sp>
        <p:nvSpPr>
          <p:cNvPr id="8" name="Metin kutusu 7">
            <a:extLst>
              <a:ext uri="{FF2B5EF4-FFF2-40B4-BE49-F238E27FC236}">
                <a16:creationId xmlns:a16="http://schemas.microsoft.com/office/drawing/2014/main" id="{C0E2F7BE-B3E2-493F-9715-E7C9A3E170E4}"/>
              </a:ext>
            </a:extLst>
          </p:cNvPr>
          <p:cNvSpPr txBox="1"/>
          <p:nvPr/>
        </p:nvSpPr>
        <p:spPr>
          <a:xfrm>
            <a:off x="773723" y="539262"/>
            <a:ext cx="2655277" cy="261610"/>
          </a:xfrm>
          <a:prstGeom prst="rect">
            <a:avLst/>
          </a:prstGeom>
          <a:noFill/>
        </p:spPr>
        <p:txBody>
          <a:bodyPr wrap="square" rtlCol="0">
            <a:spAutoFit/>
          </a:bodyPr>
          <a:lstStyle/>
          <a:p>
            <a:r>
              <a:rPr lang="tr-TR" sz="1100" dirty="0">
                <a:latin typeface="Rajdhani SemiBold" panose="02000000000000000000" pitchFamily="2" charset="-94"/>
                <a:cs typeface="Rajdhani SemiBold" panose="02000000000000000000" pitchFamily="2" charset="-94"/>
              </a:rPr>
              <a:t>GİGDER |April 2020</a:t>
            </a:r>
          </a:p>
        </p:txBody>
      </p:sp>
      <p:sp>
        <p:nvSpPr>
          <p:cNvPr id="7" name="Dikdörtgen 6">
            <a:extLst>
              <a:ext uri="{FF2B5EF4-FFF2-40B4-BE49-F238E27FC236}">
                <a16:creationId xmlns:a16="http://schemas.microsoft.com/office/drawing/2014/main" id="{66466752-3F4D-4BEE-ADB6-8FBA90E69221}"/>
              </a:ext>
            </a:extLst>
          </p:cNvPr>
          <p:cNvSpPr/>
          <p:nvPr/>
        </p:nvSpPr>
        <p:spPr>
          <a:xfrm>
            <a:off x="773722" y="809493"/>
            <a:ext cx="5627077" cy="369332"/>
          </a:xfrm>
          <a:prstGeom prst="rect">
            <a:avLst/>
          </a:prstGeom>
        </p:spPr>
        <p:txBody>
          <a:bodyPr wrap="square">
            <a:spAutoFit/>
          </a:bodyPr>
          <a:lstStyle/>
          <a:p>
            <a:pPr>
              <a:spcAft>
                <a:spcPts val="1000"/>
              </a:spcAft>
            </a:pPr>
            <a:r>
              <a:rPr lang="tr-TR" b="1" dirty="0" err="1">
                <a:latin typeface="Rajdhani Bold" panose="02000000000000000000" pitchFamily="2" charset="-94"/>
                <a:ea typeface="Times New Roman" panose="02020603050405020304" pitchFamily="18" charset="0"/>
                <a:cs typeface="Rajdhani Bold" panose="02000000000000000000" pitchFamily="2" charset="-94"/>
              </a:rPr>
              <a:t>Turkish</a:t>
            </a:r>
            <a:r>
              <a:rPr lang="tr-TR" b="1" dirty="0">
                <a:latin typeface="Rajdhani Bold" panose="02000000000000000000" pitchFamily="2" charset="-94"/>
                <a:ea typeface="Times New Roman" panose="02020603050405020304" pitchFamily="18" charset="0"/>
                <a:cs typeface="Rajdhani Bold" panose="02000000000000000000" pitchFamily="2" charset="-94"/>
              </a:rPr>
              <a:t> Real </a:t>
            </a:r>
            <a:r>
              <a:rPr lang="tr-TR" b="1" dirty="0" err="1">
                <a:latin typeface="Rajdhani Bold" panose="02000000000000000000" pitchFamily="2" charset="-94"/>
                <a:ea typeface="Times New Roman" panose="02020603050405020304" pitchFamily="18" charset="0"/>
                <a:cs typeface="Rajdhani Bold" panose="02000000000000000000" pitchFamily="2" charset="-94"/>
              </a:rPr>
              <a:t>Estate</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Sector</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After</a:t>
            </a:r>
            <a:r>
              <a:rPr lang="tr-TR" b="1" dirty="0">
                <a:latin typeface="Rajdhani Bold" panose="02000000000000000000" pitchFamily="2" charset="-94"/>
                <a:ea typeface="Times New Roman" panose="02020603050405020304" pitchFamily="18" charset="0"/>
                <a:cs typeface="Rajdhani Bold" panose="02000000000000000000" pitchFamily="2" charset="-94"/>
              </a:rPr>
              <a:t> Covid-19</a:t>
            </a:r>
            <a:endParaRPr lang="tr-TR" dirty="0">
              <a:latin typeface="Rajdhani Bold" panose="02000000000000000000" pitchFamily="2" charset="-94"/>
              <a:ea typeface="Times New Roman" panose="02020603050405020304" pitchFamily="18" charset="0"/>
              <a:cs typeface="Rajdhani Bold" panose="02000000000000000000" pitchFamily="2" charset="-94"/>
            </a:endParaRPr>
          </a:p>
        </p:txBody>
      </p:sp>
      <p:sp>
        <p:nvSpPr>
          <p:cNvPr id="3" name="Dikdörtgen 2">
            <a:extLst>
              <a:ext uri="{FF2B5EF4-FFF2-40B4-BE49-F238E27FC236}">
                <a16:creationId xmlns:a16="http://schemas.microsoft.com/office/drawing/2014/main" id="{B88B27D0-D862-4586-8E62-5758C47267EE}"/>
              </a:ext>
            </a:extLst>
          </p:cNvPr>
          <p:cNvSpPr/>
          <p:nvPr/>
        </p:nvSpPr>
        <p:spPr>
          <a:xfrm>
            <a:off x="364656" y="1340134"/>
            <a:ext cx="6036143" cy="1057597"/>
          </a:xfrm>
          <a:prstGeom prst="rect">
            <a:avLst/>
          </a:prstGeom>
        </p:spPr>
        <p:txBody>
          <a:bodyPr wrap="square">
            <a:spAutoFit/>
          </a:bodyPr>
          <a:lstStyle/>
          <a:p>
            <a:pPr marL="171450" indent="-171450" algn="just">
              <a:lnSpc>
                <a:spcPct val="115000"/>
              </a:lnSpc>
              <a:spcAft>
                <a:spcPts val="1000"/>
              </a:spcAft>
              <a:buClr>
                <a:srgbClr val="FFC000"/>
              </a:buClr>
              <a:buSzPct val="124000"/>
              <a:buFont typeface="Wingdings" panose="05000000000000000000" pitchFamily="2" charset="2"/>
              <a:buChar char="§"/>
            </a:pP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Stagnation, which started to be experienced in the second half of </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m</a:t>
            </a: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arch 2020, can also be observed in </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r</a:t>
            </a:r>
            <a:r>
              <a:rPr lang="en-US" sz="1200" dirty="0" err="1">
                <a:latin typeface="Rajdhani SemiBold" panose="02000000000000000000" pitchFamily="2" charset="-94"/>
                <a:ea typeface="Times New Roman" panose="02020603050405020304" pitchFamily="18" charset="0"/>
                <a:cs typeface="Rajdhani SemiBold" panose="02000000000000000000" pitchFamily="2" charset="-94"/>
              </a:rPr>
              <a:t>eal</a:t>
            </a: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e</a:t>
            </a: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state purchases </a:t>
            </a:r>
            <a:r>
              <a:rPr lang="tr-TR" sz="1200" dirty="0" err="1">
                <a:latin typeface="Rajdhani SemiBold" panose="02000000000000000000" pitchFamily="2" charset="-94"/>
                <a:ea typeface="Times New Roman" panose="02020603050405020304" pitchFamily="18" charset="0"/>
                <a:cs typeface="Rajdhani SemiBold" panose="02000000000000000000" pitchFamily="2" charset="-94"/>
              </a:rPr>
              <a:t>by</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1200" dirty="0" err="1">
                <a:latin typeface="Rajdhani SemiBold" panose="02000000000000000000" pitchFamily="2" charset="-94"/>
                <a:ea typeface="Times New Roman" panose="02020603050405020304" pitchFamily="18" charset="0"/>
                <a:cs typeface="Rajdhani SemiBold" panose="02000000000000000000" pitchFamily="2" charset="-94"/>
              </a:rPr>
              <a:t>other</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1200" dirty="0" err="1">
                <a:latin typeface="Rajdhani SemiBold" panose="02000000000000000000" pitchFamily="2" charset="-94"/>
                <a:ea typeface="Times New Roman" panose="02020603050405020304" pitchFamily="18" charset="0"/>
                <a:cs typeface="Rajdhani SemiBold" panose="02000000000000000000" pitchFamily="2" charset="-94"/>
              </a:rPr>
              <a:t>country</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1200" dirty="0" err="1">
                <a:latin typeface="Rajdhani SemiBold" panose="02000000000000000000" pitchFamily="2" charset="-94"/>
                <a:ea typeface="Times New Roman" panose="02020603050405020304" pitchFamily="18" charset="0"/>
                <a:cs typeface="Rajdhani SemiBold" panose="02000000000000000000" pitchFamily="2" charset="-94"/>
              </a:rPr>
              <a:t>citizens</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 </a:t>
            </a:r>
          </a:p>
          <a:p>
            <a:pPr marL="171450" indent="-171450" algn="just">
              <a:lnSpc>
                <a:spcPct val="115000"/>
              </a:lnSpc>
              <a:spcAft>
                <a:spcPts val="1000"/>
              </a:spcAft>
              <a:buClr>
                <a:srgbClr val="FFC000"/>
              </a:buClr>
              <a:buSzPct val="124000"/>
              <a:buFont typeface="Wingdings" panose="05000000000000000000" pitchFamily="2" charset="2"/>
              <a:buChar char="§"/>
            </a:pP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A significant decrease is observed in sales to investors </a:t>
            </a:r>
            <a:r>
              <a:rPr lang="tr-TR" sz="1200" dirty="0" err="1">
                <a:latin typeface="Rajdhani SemiBold" panose="02000000000000000000" pitchFamily="2" charset="-94"/>
                <a:ea typeface="Times New Roman" panose="02020603050405020304" pitchFamily="18" charset="0"/>
                <a:cs typeface="Rajdhani SemiBold" panose="02000000000000000000" pitchFamily="2" charset="-94"/>
              </a:rPr>
              <a:t>from</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 </a:t>
            </a: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Egypt, Jordan, Iraq, Iran and Turkmenistan.</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 </a:t>
            </a:r>
          </a:p>
        </p:txBody>
      </p:sp>
      <p:sp>
        <p:nvSpPr>
          <p:cNvPr id="9" name="Dikdörtgen 8">
            <a:extLst>
              <a:ext uri="{FF2B5EF4-FFF2-40B4-BE49-F238E27FC236}">
                <a16:creationId xmlns:a16="http://schemas.microsoft.com/office/drawing/2014/main" id="{D5D77EF4-954C-4E88-8F64-80AC5626F2D6}"/>
              </a:ext>
            </a:extLst>
          </p:cNvPr>
          <p:cNvSpPr/>
          <p:nvPr/>
        </p:nvSpPr>
        <p:spPr>
          <a:xfrm>
            <a:off x="333639" y="2838115"/>
            <a:ext cx="6365709" cy="325538"/>
          </a:xfrm>
          <a:prstGeom prst="rect">
            <a:avLst/>
          </a:prstGeom>
        </p:spPr>
        <p:txBody>
          <a:bodyPr wrap="square">
            <a:spAutoFit/>
          </a:bodyPr>
          <a:lstStyle/>
          <a:p>
            <a:pPr algn="ctr">
              <a:lnSpc>
                <a:spcPct val="115000"/>
              </a:lnSpc>
              <a:spcAft>
                <a:spcPts val="1000"/>
              </a:spcAft>
            </a:pPr>
            <a:r>
              <a:rPr lang="en-US" sz="1400" b="1" dirty="0">
                <a:latin typeface="Rajdhani Bold" panose="02000000000000000000" pitchFamily="2" charset="-94"/>
                <a:cs typeface="Rajdhani Bold" panose="02000000000000000000" pitchFamily="2" charset="-94"/>
              </a:rPr>
              <a:t>Distribution of Overseas Real Estate Sales by Countries</a:t>
            </a:r>
            <a:r>
              <a:rPr lang="tr-TR" sz="1400" b="1" dirty="0">
                <a:latin typeface="Rajdhani Bold" panose="02000000000000000000" pitchFamily="2" charset="-94"/>
                <a:cs typeface="Rajdhani Bold" panose="02000000000000000000" pitchFamily="2" charset="-94"/>
              </a:rPr>
              <a:t> (2020- First </a:t>
            </a:r>
            <a:r>
              <a:rPr lang="tr-TR" sz="1400" b="1" dirty="0" err="1">
                <a:latin typeface="Rajdhani Bold" panose="02000000000000000000" pitchFamily="2" charset="-94"/>
                <a:cs typeface="Rajdhani Bold" panose="02000000000000000000" pitchFamily="2" charset="-94"/>
              </a:rPr>
              <a:t>Quarter</a:t>
            </a:r>
            <a:r>
              <a:rPr lang="tr-TR" sz="1400" b="1" dirty="0">
                <a:latin typeface="Rajdhani Bold" panose="02000000000000000000" pitchFamily="2" charset="-94"/>
                <a:cs typeface="Rajdhani Bold" panose="02000000000000000000" pitchFamily="2" charset="-94"/>
              </a:rPr>
              <a:t>) </a:t>
            </a:r>
          </a:p>
        </p:txBody>
      </p:sp>
      <p:cxnSp>
        <p:nvCxnSpPr>
          <p:cNvPr id="10" name="Düz Bağlayıcı 9">
            <a:extLst>
              <a:ext uri="{FF2B5EF4-FFF2-40B4-BE49-F238E27FC236}">
                <a16:creationId xmlns:a16="http://schemas.microsoft.com/office/drawing/2014/main" id="{9CD69A1C-FF50-4C3B-88F0-0C1110019B62}"/>
              </a:ext>
            </a:extLst>
          </p:cNvPr>
          <p:cNvCxnSpPr/>
          <p:nvPr/>
        </p:nvCxnSpPr>
        <p:spPr>
          <a:xfrm>
            <a:off x="1426846" y="2824546"/>
            <a:ext cx="4248148" cy="0"/>
          </a:xfrm>
          <a:prstGeom prst="line">
            <a:avLst/>
          </a:prstGeom>
          <a:ln w="12700">
            <a:solidFill>
              <a:srgbClr val="FECD3D"/>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id="{72BF8511-9684-4225-99B2-270AED3B7179}"/>
              </a:ext>
            </a:extLst>
          </p:cNvPr>
          <p:cNvCxnSpPr/>
          <p:nvPr/>
        </p:nvCxnSpPr>
        <p:spPr>
          <a:xfrm>
            <a:off x="1426846" y="3170128"/>
            <a:ext cx="4248148" cy="0"/>
          </a:xfrm>
          <a:prstGeom prst="line">
            <a:avLst/>
          </a:prstGeom>
          <a:ln w="12700">
            <a:solidFill>
              <a:srgbClr val="FECD3D"/>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 name="Tablo 1">
            <a:extLst>
              <a:ext uri="{FF2B5EF4-FFF2-40B4-BE49-F238E27FC236}">
                <a16:creationId xmlns:a16="http://schemas.microsoft.com/office/drawing/2014/main" id="{2838E129-464A-465B-870D-396D0A6C782A}"/>
              </a:ext>
            </a:extLst>
          </p:cNvPr>
          <p:cNvGraphicFramePr>
            <a:graphicFrameLocks noGrp="1"/>
          </p:cNvGraphicFramePr>
          <p:nvPr>
            <p:extLst>
              <p:ext uri="{D42A27DB-BD31-4B8C-83A1-F6EECF244321}">
                <p14:modId xmlns:p14="http://schemas.microsoft.com/office/powerpoint/2010/main" val="2890553714"/>
              </p:ext>
            </p:extLst>
          </p:nvPr>
        </p:nvGraphicFramePr>
        <p:xfrm>
          <a:off x="431800" y="3453088"/>
          <a:ext cx="5899230" cy="4419148"/>
        </p:xfrm>
        <a:graphic>
          <a:graphicData uri="http://schemas.openxmlformats.org/drawingml/2006/table">
            <a:tbl>
              <a:tblPr firstRow="1" firstCol="1" bandRow="1">
                <a:tableStyleId>{9D7B26C5-4107-4FEC-AEDC-1716B250A1EF}</a:tableStyleId>
              </a:tblPr>
              <a:tblGrid>
                <a:gridCol w="1164256">
                  <a:extLst>
                    <a:ext uri="{9D8B030D-6E8A-4147-A177-3AD203B41FA5}">
                      <a16:colId xmlns:a16="http://schemas.microsoft.com/office/drawing/2014/main" val="1733212868"/>
                    </a:ext>
                  </a:extLst>
                </a:gridCol>
                <a:gridCol w="896286">
                  <a:extLst>
                    <a:ext uri="{9D8B030D-6E8A-4147-A177-3AD203B41FA5}">
                      <a16:colId xmlns:a16="http://schemas.microsoft.com/office/drawing/2014/main" val="3609663626"/>
                    </a:ext>
                  </a:extLst>
                </a:gridCol>
                <a:gridCol w="952892">
                  <a:extLst>
                    <a:ext uri="{9D8B030D-6E8A-4147-A177-3AD203B41FA5}">
                      <a16:colId xmlns:a16="http://schemas.microsoft.com/office/drawing/2014/main" val="2543235687"/>
                    </a:ext>
                  </a:extLst>
                </a:gridCol>
                <a:gridCol w="869157">
                  <a:extLst>
                    <a:ext uri="{9D8B030D-6E8A-4147-A177-3AD203B41FA5}">
                      <a16:colId xmlns:a16="http://schemas.microsoft.com/office/drawing/2014/main" val="659946397"/>
                    </a:ext>
                  </a:extLst>
                </a:gridCol>
                <a:gridCol w="987092">
                  <a:extLst>
                    <a:ext uri="{9D8B030D-6E8A-4147-A177-3AD203B41FA5}">
                      <a16:colId xmlns:a16="http://schemas.microsoft.com/office/drawing/2014/main" val="471532193"/>
                    </a:ext>
                  </a:extLst>
                </a:gridCol>
                <a:gridCol w="1029547">
                  <a:extLst>
                    <a:ext uri="{9D8B030D-6E8A-4147-A177-3AD203B41FA5}">
                      <a16:colId xmlns:a16="http://schemas.microsoft.com/office/drawing/2014/main" val="2086918904"/>
                    </a:ext>
                  </a:extLst>
                </a:gridCol>
              </a:tblGrid>
              <a:tr h="585813">
                <a:tc>
                  <a:txBody>
                    <a:bodyPr/>
                    <a:lstStyle/>
                    <a:p>
                      <a:pPr algn="ctr">
                        <a:lnSpc>
                          <a:spcPct val="115000"/>
                        </a:lnSpc>
                        <a:spcAft>
                          <a:spcPts val="0"/>
                        </a:spcAft>
                      </a:pPr>
                      <a:r>
                        <a:rPr lang="tr-TR" sz="1050" dirty="0">
                          <a:effectLst/>
                          <a:latin typeface="Rajdhani SemiBold" panose="02000000000000000000" pitchFamily="2" charset="-94"/>
                          <a:cs typeface="Rajdhani SemiBold" panose="02000000000000000000" pitchFamily="2" charset="-94"/>
                        </a:rPr>
                        <a:t>Country</a:t>
                      </a:r>
                      <a:endParaRPr lang="tr-TR" sz="105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nchor="ctr"/>
                </a:tc>
                <a:tc>
                  <a:txBody>
                    <a:bodyPr/>
                    <a:lstStyle/>
                    <a:p>
                      <a:pPr algn="ctr">
                        <a:lnSpc>
                          <a:spcPct val="115000"/>
                        </a:lnSpc>
                        <a:spcAft>
                          <a:spcPts val="0"/>
                        </a:spcAft>
                      </a:pPr>
                      <a:r>
                        <a:rPr lang="tr-TR" sz="1050" dirty="0" err="1">
                          <a:effectLst/>
                          <a:latin typeface="Rajdhani SemiBold" panose="02000000000000000000" pitchFamily="2" charset="-94"/>
                          <a:cs typeface="Rajdhani SemiBold" panose="02000000000000000000" pitchFamily="2" charset="-94"/>
                        </a:rPr>
                        <a:t>January</a:t>
                      </a:r>
                      <a:r>
                        <a:rPr lang="tr-TR" sz="1050" dirty="0">
                          <a:effectLst/>
                          <a:latin typeface="Rajdhani SemiBold" panose="02000000000000000000" pitchFamily="2" charset="-94"/>
                          <a:cs typeface="Rajdhani SemiBold" panose="02000000000000000000" pitchFamily="2" charset="-94"/>
                        </a:rPr>
                        <a:t> </a:t>
                      </a:r>
                      <a:endParaRPr lang="tr-TR" sz="105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nchor="ctr"/>
                </a:tc>
                <a:tc>
                  <a:txBody>
                    <a:bodyPr/>
                    <a:lstStyle/>
                    <a:p>
                      <a:pPr algn="ctr">
                        <a:lnSpc>
                          <a:spcPct val="115000"/>
                        </a:lnSpc>
                        <a:spcAft>
                          <a:spcPts val="0"/>
                        </a:spcAft>
                      </a:pPr>
                      <a:r>
                        <a:rPr lang="tr-TR" sz="1050" dirty="0" err="1">
                          <a:effectLst/>
                          <a:latin typeface="Rajdhani SemiBold" panose="02000000000000000000" pitchFamily="2" charset="-94"/>
                          <a:cs typeface="Rajdhani SemiBold" panose="02000000000000000000" pitchFamily="2" charset="-94"/>
                        </a:rPr>
                        <a:t>February</a:t>
                      </a:r>
                      <a:endParaRPr lang="tr-TR" sz="105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nchor="ctr"/>
                </a:tc>
                <a:tc>
                  <a:txBody>
                    <a:bodyPr/>
                    <a:lstStyle/>
                    <a:p>
                      <a:pPr algn="ctr">
                        <a:lnSpc>
                          <a:spcPct val="115000"/>
                        </a:lnSpc>
                        <a:spcAft>
                          <a:spcPts val="0"/>
                        </a:spcAft>
                      </a:pPr>
                      <a:r>
                        <a:rPr lang="tr-TR" sz="1050" dirty="0" err="1">
                          <a:effectLst/>
                          <a:latin typeface="Rajdhani SemiBold" panose="02000000000000000000" pitchFamily="2" charset="-94"/>
                          <a:cs typeface="Rajdhani SemiBold" panose="02000000000000000000" pitchFamily="2" charset="-94"/>
                        </a:rPr>
                        <a:t>March</a:t>
                      </a:r>
                      <a:endParaRPr lang="tr-TR" sz="105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nchor="ctr"/>
                </a:tc>
                <a:tc>
                  <a:txBody>
                    <a:bodyPr/>
                    <a:lstStyle/>
                    <a:p>
                      <a:pPr algn="ctr">
                        <a:lnSpc>
                          <a:spcPct val="115000"/>
                        </a:lnSpc>
                        <a:spcAft>
                          <a:spcPts val="0"/>
                        </a:spcAft>
                      </a:pPr>
                      <a:r>
                        <a:rPr lang="tr-TR" sz="1050" dirty="0" err="1">
                          <a:effectLst/>
                          <a:latin typeface="Rajdhani SemiBold" panose="02000000000000000000" pitchFamily="2" charset="-94"/>
                          <a:cs typeface="Rajdhani SemiBold" panose="02000000000000000000" pitchFamily="2" charset="-94"/>
                        </a:rPr>
                        <a:t>February-March</a:t>
                      </a:r>
                      <a:r>
                        <a:rPr lang="tr-TR" sz="1050" dirty="0">
                          <a:effectLst/>
                          <a:latin typeface="Rajdhani SemiBold" panose="02000000000000000000" pitchFamily="2" charset="-94"/>
                          <a:cs typeface="Rajdhani SemiBold" panose="02000000000000000000" pitchFamily="2" charset="-94"/>
                        </a:rPr>
                        <a:t> </a:t>
                      </a:r>
                      <a:r>
                        <a:rPr lang="tr-TR" sz="1050" dirty="0" err="1">
                          <a:effectLst/>
                          <a:latin typeface="Rajdhani SemiBold" panose="02000000000000000000" pitchFamily="2" charset="-94"/>
                          <a:cs typeface="Rajdhani SemiBold" panose="02000000000000000000" pitchFamily="2" charset="-94"/>
                        </a:rPr>
                        <a:t>Change</a:t>
                      </a:r>
                      <a:r>
                        <a:rPr lang="tr-TR" sz="1050" dirty="0">
                          <a:effectLst/>
                          <a:latin typeface="Rajdhani SemiBold" panose="02000000000000000000" pitchFamily="2" charset="-94"/>
                          <a:cs typeface="Rajdhani SemiBold" panose="02000000000000000000" pitchFamily="2" charset="-94"/>
                        </a:rPr>
                        <a:t> (%)</a:t>
                      </a:r>
                      <a:endParaRPr lang="tr-TR" sz="105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nchor="ctr"/>
                </a:tc>
                <a:tc>
                  <a:txBody>
                    <a:bodyPr/>
                    <a:lstStyle/>
                    <a:p>
                      <a:pPr algn="ctr">
                        <a:lnSpc>
                          <a:spcPct val="115000"/>
                        </a:lnSpc>
                        <a:spcAft>
                          <a:spcPts val="0"/>
                        </a:spcAft>
                      </a:pPr>
                      <a:r>
                        <a:rPr lang="tr-TR" sz="1050" dirty="0" err="1">
                          <a:effectLst/>
                          <a:latin typeface="Rajdhani SemiBold" panose="02000000000000000000" pitchFamily="2" charset="-94"/>
                          <a:cs typeface="Rajdhani SemiBold" panose="02000000000000000000" pitchFamily="2" charset="-94"/>
                        </a:rPr>
                        <a:t>Number</a:t>
                      </a:r>
                      <a:r>
                        <a:rPr lang="tr-TR" sz="1050" dirty="0">
                          <a:effectLst/>
                          <a:latin typeface="Rajdhani SemiBold" panose="02000000000000000000" pitchFamily="2" charset="-94"/>
                          <a:cs typeface="Rajdhani SemiBold" panose="02000000000000000000" pitchFamily="2" charset="-94"/>
                        </a:rPr>
                        <a:t> of Covid-19 </a:t>
                      </a:r>
                      <a:r>
                        <a:rPr lang="tr-TR" sz="1050" dirty="0" err="1">
                          <a:effectLst/>
                          <a:latin typeface="Rajdhani SemiBold" panose="02000000000000000000" pitchFamily="2" charset="-94"/>
                          <a:cs typeface="Rajdhani SemiBold" panose="02000000000000000000" pitchFamily="2" charset="-94"/>
                        </a:rPr>
                        <a:t>Cases</a:t>
                      </a:r>
                      <a:r>
                        <a:rPr lang="tr-TR" sz="1050" dirty="0">
                          <a:effectLst/>
                          <a:latin typeface="Rajdhani SemiBold" panose="02000000000000000000" pitchFamily="2" charset="-94"/>
                          <a:cs typeface="Rajdhani SemiBold" panose="02000000000000000000" pitchFamily="2" charset="-94"/>
                        </a:rPr>
                        <a:t> </a:t>
                      </a:r>
                    </a:p>
                    <a:p>
                      <a:pPr algn="ctr">
                        <a:lnSpc>
                          <a:spcPct val="115000"/>
                        </a:lnSpc>
                        <a:spcAft>
                          <a:spcPts val="0"/>
                        </a:spcAft>
                      </a:pPr>
                      <a:r>
                        <a:rPr lang="tr-TR" sz="1050" dirty="0">
                          <a:effectLst/>
                          <a:latin typeface="Rajdhani SemiBold" panose="02000000000000000000" pitchFamily="2" charset="-94"/>
                          <a:cs typeface="Rajdhani SemiBold" panose="02000000000000000000" pitchFamily="2" charset="-94"/>
                        </a:rPr>
                        <a:t>(16 April)</a:t>
                      </a:r>
                      <a:endParaRPr lang="tr-TR" sz="105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nchor="ctr"/>
                </a:tc>
                <a:extLst>
                  <a:ext uri="{0D108BD9-81ED-4DB2-BD59-A6C34878D82A}">
                    <a16:rowId xmlns:a16="http://schemas.microsoft.com/office/drawing/2014/main" val="2032379150"/>
                  </a:ext>
                </a:extLst>
              </a:tr>
              <a:tr h="181874">
                <a:tc>
                  <a:txBody>
                    <a:bodyPr/>
                    <a:lstStyle/>
                    <a:p>
                      <a:pPr>
                        <a:lnSpc>
                          <a:spcPct val="115000"/>
                        </a:lnSpc>
                        <a:spcAft>
                          <a:spcPts val="0"/>
                        </a:spcAft>
                      </a:pPr>
                      <a:r>
                        <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rPr>
                        <a:t>Iran</a:t>
                      </a: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678</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721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465</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-35,5</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76,389</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3272587396"/>
                  </a:ext>
                </a:extLst>
              </a:tr>
              <a:tr h="181874">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Iraq</a:t>
                      </a:r>
                      <a:r>
                        <a:rPr lang="tr-TR" sz="1000" dirty="0">
                          <a:effectLst/>
                          <a:latin typeface="Rajdhani SemiBold" panose="02000000000000000000" pitchFamily="2" charset="-94"/>
                          <a:cs typeface="Rajdhani SemiBold" panose="02000000000000000000" pitchFamily="2" charset="-94"/>
                        </a:rPr>
                        <a:t> </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739</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691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426</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-38,3</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1,415</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1273963871"/>
                  </a:ext>
                </a:extLst>
              </a:tr>
              <a:tr h="181874">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Russia</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254</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282</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227</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-19,5</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27,938</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4192767214"/>
                  </a:ext>
                </a:extLst>
              </a:tr>
              <a:tr h="181874">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Afghanistan</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204</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256</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184</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-28,1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840</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3771989329"/>
                  </a:ext>
                </a:extLst>
              </a:tr>
              <a:tr h="181874">
                <a:tc>
                  <a:txBody>
                    <a:bodyPr/>
                    <a:lstStyle/>
                    <a:p>
                      <a:pPr>
                        <a:lnSpc>
                          <a:spcPct val="115000"/>
                        </a:lnSpc>
                        <a:spcAft>
                          <a:spcPts val="0"/>
                        </a:spcAft>
                      </a:pPr>
                      <a:r>
                        <a:rPr lang="tr-TR" sz="1000" dirty="0">
                          <a:effectLst/>
                          <a:latin typeface="Rajdhani SemiBold" panose="02000000000000000000" pitchFamily="2" charset="-94"/>
                          <a:cs typeface="Rajdhani SemiBold" panose="02000000000000000000" pitchFamily="2" charset="-94"/>
                        </a:rPr>
                        <a:t>Yemen </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142</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131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113</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-13,7</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3321593914"/>
                  </a:ext>
                </a:extLst>
              </a:tr>
              <a:tr h="181874">
                <a:tc>
                  <a:txBody>
                    <a:bodyPr/>
                    <a:lstStyle/>
                    <a:p>
                      <a:pPr>
                        <a:lnSpc>
                          <a:spcPct val="115000"/>
                        </a:lnSpc>
                        <a:spcAft>
                          <a:spcPts val="0"/>
                        </a:spcAft>
                      </a:pPr>
                      <a:r>
                        <a:rPr lang="tr-TR" sz="1000" dirty="0">
                          <a:effectLst/>
                          <a:latin typeface="Rajdhani SemiBold" panose="02000000000000000000" pitchFamily="2" charset="-94"/>
                          <a:cs typeface="Rajdhani SemiBold" panose="02000000000000000000" pitchFamily="2" charset="-94"/>
                        </a:rPr>
                        <a:t>Jordan </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107</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141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86</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-39</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401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3334875158"/>
                  </a:ext>
                </a:extLst>
              </a:tr>
              <a:tr h="181874">
                <a:tc>
                  <a:txBody>
                    <a:bodyPr/>
                    <a:lstStyle/>
                    <a:p>
                      <a:pPr>
                        <a:lnSpc>
                          <a:spcPct val="115000"/>
                        </a:lnSpc>
                        <a:spcAft>
                          <a:spcPts val="0"/>
                        </a:spcAft>
                      </a:pPr>
                      <a:r>
                        <a:rPr lang="tr-TR" sz="1000" dirty="0">
                          <a:effectLst/>
                          <a:latin typeface="Rajdhani SemiBold" panose="02000000000000000000" pitchFamily="2" charset="-94"/>
                          <a:cs typeface="Rajdhani SemiBold" panose="02000000000000000000" pitchFamily="2" charset="-94"/>
                        </a:rPr>
                        <a:t>Germany</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133</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108</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87</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-19,4</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134,753</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2738678324"/>
                  </a:ext>
                </a:extLst>
              </a:tr>
              <a:tr h="181874">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Palestine</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101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97</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119</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+22,6</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374</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4053485309"/>
                  </a:ext>
                </a:extLst>
              </a:tr>
              <a:tr h="181874">
                <a:tc>
                  <a:txBody>
                    <a:bodyPr/>
                    <a:lstStyle/>
                    <a:p>
                      <a:pPr>
                        <a:lnSpc>
                          <a:spcPct val="115000"/>
                        </a:lnSpc>
                        <a:spcAft>
                          <a:spcPts val="0"/>
                        </a:spcAft>
                      </a:pPr>
                      <a:r>
                        <a:rPr lang="tr-TR" sz="1000" dirty="0" err="1">
                          <a:effectLst/>
                          <a:latin typeface="Rajdhani SemiBold" panose="02000000000000000000" pitchFamily="2" charset="-94"/>
                          <a:ea typeface="Times New Roman" panose="02020603050405020304" pitchFamily="18" charset="0"/>
                          <a:cs typeface="Rajdhani SemiBold" panose="02000000000000000000" pitchFamily="2" charset="-94"/>
                        </a:rPr>
                        <a:t>Saudi</a:t>
                      </a:r>
                      <a:r>
                        <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rPr>
                        <a:t> </a:t>
                      </a:r>
                      <a:r>
                        <a:rPr lang="tr-TR" sz="1000" dirty="0" err="1">
                          <a:effectLst/>
                          <a:latin typeface="Rajdhani SemiBold" panose="02000000000000000000" pitchFamily="2" charset="-94"/>
                          <a:ea typeface="Times New Roman" panose="02020603050405020304" pitchFamily="18" charset="0"/>
                          <a:cs typeface="Rajdhani SemiBold" panose="02000000000000000000" pitchFamily="2" charset="-94"/>
                        </a:rPr>
                        <a:t>Arabia</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110</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109</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84</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-22,9</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5,862</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2688011396"/>
                  </a:ext>
                </a:extLst>
              </a:tr>
              <a:tr h="181874">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Azerbaijan</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99</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90</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95</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+5,5</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1,253</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200338240"/>
                  </a:ext>
                </a:extLst>
              </a:tr>
              <a:tr h="195855">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Kuwait</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121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79</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65</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-17,7</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1,524</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648149285"/>
                  </a:ext>
                </a:extLst>
              </a:tr>
              <a:tr h="181874">
                <a:tc>
                  <a:txBody>
                    <a:bodyPr/>
                    <a:lstStyle/>
                    <a:p>
                      <a:pPr>
                        <a:lnSpc>
                          <a:spcPct val="115000"/>
                        </a:lnSpc>
                        <a:spcAft>
                          <a:spcPts val="0"/>
                        </a:spcAft>
                      </a:pPr>
                      <a:r>
                        <a:rPr lang="tr-TR" sz="1000" dirty="0" err="1">
                          <a:effectLst/>
                          <a:latin typeface="Rajdhani SemiBold" panose="02000000000000000000" pitchFamily="2" charset="-94"/>
                          <a:ea typeface="Times New Roman" panose="02020603050405020304" pitchFamily="18" charset="0"/>
                          <a:cs typeface="Rajdhani SemiBold" panose="02000000000000000000" pitchFamily="2" charset="-94"/>
                        </a:rPr>
                        <a:t>China</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78</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87</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86</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82,341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1865472326"/>
                  </a:ext>
                </a:extLst>
              </a:tr>
              <a:tr h="181874">
                <a:tc>
                  <a:txBody>
                    <a:bodyPr/>
                    <a:lstStyle/>
                    <a:p>
                      <a:pPr>
                        <a:lnSpc>
                          <a:spcPct val="115000"/>
                        </a:lnSpc>
                        <a:spcAft>
                          <a:spcPts val="0"/>
                        </a:spcAft>
                      </a:pPr>
                      <a:r>
                        <a:rPr lang="tr-TR" sz="1000" dirty="0">
                          <a:effectLst/>
                          <a:latin typeface="Rajdhani SemiBold" panose="02000000000000000000" pitchFamily="2" charset="-94"/>
                          <a:cs typeface="Rajdhani SemiBold" panose="02000000000000000000" pitchFamily="2" charset="-94"/>
                        </a:rPr>
                        <a:t>Libya </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78</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76</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87</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+14,4</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48</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794966721"/>
                  </a:ext>
                </a:extLst>
              </a:tr>
              <a:tr h="181874">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Egypt</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82</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93</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49</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-47,3</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2,505</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1825125389"/>
                  </a:ext>
                </a:extLst>
              </a:tr>
              <a:tr h="181874">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Kazakhistan</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65</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74</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72</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-2,7</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1,341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265356507"/>
                  </a:ext>
                </a:extLst>
              </a:tr>
              <a:tr h="181874">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Ukrain</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56</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76</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78</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+2,6</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4,161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1779692302"/>
                  </a:ext>
                </a:extLst>
              </a:tr>
              <a:tr h="181874">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England</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72</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66</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65</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-1,5</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98,476</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1242809437"/>
                  </a:ext>
                </a:extLst>
              </a:tr>
              <a:tr h="181874">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Lebanon</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82</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46</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47</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+2,1</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663</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3807270068"/>
                  </a:ext>
                </a:extLst>
              </a:tr>
              <a:tr h="181874">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Turkmenistan</a:t>
                      </a:r>
                      <a:r>
                        <a:rPr lang="tr-TR" sz="1000" dirty="0">
                          <a:effectLst/>
                          <a:latin typeface="Rajdhani SemiBold" panose="02000000000000000000" pitchFamily="2" charset="-94"/>
                          <a:cs typeface="Rajdhani SemiBold" panose="02000000000000000000" pitchFamily="2" charset="-94"/>
                        </a:rPr>
                        <a:t> </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59</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57</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38</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-33,3</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1524946078"/>
                  </a:ext>
                </a:extLst>
              </a:tr>
              <a:tr h="181874">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Sweden</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55</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50</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42</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-16</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11,927</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1517274565"/>
                  </a:ext>
                </a:extLst>
              </a:tr>
              <a:tr h="181874">
                <a:tc>
                  <a:txBody>
                    <a:bodyPr/>
                    <a:lstStyle/>
                    <a:p>
                      <a:pPr>
                        <a:lnSpc>
                          <a:spcPct val="115000"/>
                        </a:lnSpc>
                        <a:spcAft>
                          <a:spcPts val="0"/>
                        </a:spcAft>
                      </a:pPr>
                      <a:r>
                        <a:rPr lang="tr-TR" sz="1000" dirty="0" err="1">
                          <a:effectLst/>
                          <a:latin typeface="Rajdhani SemiBold" panose="02000000000000000000" pitchFamily="2" charset="-94"/>
                          <a:cs typeface="Rajdhani SemiBold" panose="02000000000000000000" pitchFamily="2" charset="-94"/>
                        </a:rPr>
                        <a:t>Other</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Countries</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630</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718</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560</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a:effectLst/>
                          <a:latin typeface="Rajdhani SemiBold" panose="02000000000000000000" pitchFamily="2" charset="-94"/>
                          <a:cs typeface="Rajdhani SemiBold" panose="02000000000000000000" pitchFamily="2" charset="-94"/>
                        </a:rPr>
                        <a:t>-22</a:t>
                      </a:r>
                      <a:endParaRPr lang="tr-TR" sz="100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tc>
                  <a:txBody>
                    <a:bodyPr/>
                    <a:lstStyle/>
                    <a:p>
                      <a:pPr algn="ctr">
                        <a:lnSpc>
                          <a:spcPct val="115000"/>
                        </a:lnSpc>
                        <a:spcAft>
                          <a:spcPts val="0"/>
                        </a:spcAft>
                      </a:pPr>
                      <a:r>
                        <a:rPr lang="tr-TR" sz="1000" dirty="0">
                          <a:effectLst/>
                          <a:latin typeface="Rajdhani SemiBold" panose="02000000000000000000" pitchFamily="2" charset="-94"/>
                          <a:cs typeface="Rajdhani SemiBold" panose="02000000000000000000" pitchFamily="2" charset="-94"/>
                        </a:rPr>
                        <a:t>-</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65352" marR="65352" marT="0" marB="0"/>
                </a:tc>
                <a:extLst>
                  <a:ext uri="{0D108BD9-81ED-4DB2-BD59-A6C34878D82A}">
                    <a16:rowId xmlns:a16="http://schemas.microsoft.com/office/drawing/2014/main" val="1575923863"/>
                  </a:ext>
                </a:extLst>
              </a:tr>
            </a:tbl>
          </a:graphicData>
        </a:graphic>
      </p:graphicFrame>
      <p:sp>
        <p:nvSpPr>
          <p:cNvPr id="5" name="Dikdörtgen 4">
            <a:extLst>
              <a:ext uri="{FF2B5EF4-FFF2-40B4-BE49-F238E27FC236}">
                <a16:creationId xmlns:a16="http://schemas.microsoft.com/office/drawing/2014/main" id="{CE194DC1-0945-4EF4-B409-5682360FA500}"/>
              </a:ext>
            </a:extLst>
          </p:cNvPr>
          <p:cNvSpPr/>
          <p:nvPr/>
        </p:nvSpPr>
        <p:spPr>
          <a:xfrm>
            <a:off x="4491990" y="9745980"/>
            <a:ext cx="213360" cy="1066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298" name="Picture 10" descr="Council on Tall Buildings and Urban Habitat Launches The ...">
            <a:extLst>
              <a:ext uri="{FF2B5EF4-FFF2-40B4-BE49-F238E27FC236}">
                <a16:creationId xmlns:a16="http://schemas.microsoft.com/office/drawing/2014/main" id="{EEA72663-5E9E-4D13-8F4A-696D17A4F719}"/>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02" t="8036" r="2325" b="5091"/>
          <a:stretch/>
        </p:blipFill>
        <p:spPr bwMode="auto">
          <a:xfrm>
            <a:off x="-1" y="7978916"/>
            <a:ext cx="6876113" cy="19270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ayrimenkul Yurt Dışı Tanıtım Derneği | LinkedIn">
            <a:extLst>
              <a:ext uri="{FF2B5EF4-FFF2-40B4-BE49-F238E27FC236}">
                <a16:creationId xmlns:a16="http://schemas.microsoft.com/office/drawing/2014/main" id="{AA4DB810-5AA4-484A-8952-42D277CB2F0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659" y="62984"/>
            <a:ext cx="1130341" cy="37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5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id="{6FD658C6-08EB-4AFF-A148-05EEB2EC5BA4}"/>
              </a:ext>
            </a:extLst>
          </p:cNvPr>
          <p:cNvPicPr>
            <a:picLocks noChangeAspect="1"/>
          </p:cNvPicPr>
          <p:nvPr/>
        </p:nvPicPr>
        <p:blipFill>
          <a:blip r:embed="rId2"/>
          <a:stretch>
            <a:fillRect/>
          </a:stretch>
        </p:blipFill>
        <p:spPr>
          <a:xfrm>
            <a:off x="-1" y="-132"/>
            <a:ext cx="6876113" cy="9906132"/>
          </a:xfrm>
          <a:prstGeom prst="rect">
            <a:avLst/>
          </a:prstGeom>
        </p:spPr>
      </p:pic>
      <p:sp>
        <p:nvSpPr>
          <p:cNvPr id="8" name="Metin kutusu 7">
            <a:extLst>
              <a:ext uri="{FF2B5EF4-FFF2-40B4-BE49-F238E27FC236}">
                <a16:creationId xmlns:a16="http://schemas.microsoft.com/office/drawing/2014/main" id="{C0E2F7BE-B3E2-493F-9715-E7C9A3E170E4}"/>
              </a:ext>
            </a:extLst>
          </p:cNvPr>
          <p:cNvSpPr txBox="1"/>
          <p:nvPr/>
        </p:nvSpPr>
        <p:spPr>
          <a:xfrm>
            <a:off x="773723" y="539262"/>
            <a:ext cx="2655277" cy="261610"/>
          </a:xfrm>
          <a:prstGeom prst="rect">
            <a:avLst/>
          </a:prstGeom>
          <a:noFill/>
        </p:spPr>
        <p:txBody>
          <a:bodyPr wrap="square" rtlCol="0">
            <a:spAutoFit/>
          </a:bodyPr>
          <a:lstStyle/>
          <a:p>
            <a:r>
              <a:rPr lang="tr-TR" sz="1100" dirty="0">
                <a:latin typeface="Rajdhani SemiBold" panose="02000000000000000000" pitchFamily="2" charset="-94"/>
                <a:cs typeface="Rajdhani SemiBold" panose="02000000000000000000" pitchFamily="2" charset="-94"/>
              </a:rPr>
              <a:t>GİGDER | April 2020</a:t>
            </a:r>
          </a:p>
        </p:txBody>
      </p:sp>
      <p:sp>
        <p:nvSpPr>
          <p:cNvPr id="7" name="Dikdörtgen 6">
            <a:extLst>
              <a:ext uri="{FF2B5EF4-FFF2-40B4-BE49-F238E27FC236}">
                <a16:creationId xmlns:a16="http://schemas.microsoft.com/office/drawing/2014/main" id="{66466752-3F4D-4BEE-ADB6-8FBA90E69221}"/>
              </a:ext>
            </a:extLst>
          </p:cNvPr>
          <p:cNvSpPr/>
          <p:nvPr/>
        </p:nvSpPr>
        <p:spPr>
          <a:xfrm>
            <a:off x="773722" y="809493"/>
            <a:ext cx="5627077" cy="369332"/>
          </a:xfrm>
          <a:prstGeom prst="rect">
            <a:avLst/>
          </a:prstGeom>
        </p:spPr>
        <p:txBody>
          <a:bodyPr wrap="square">
            <a:spAutoFit/>
          </a:bodyPr>
          <a:lstStyle/>
          <a:p>
            <a:pPr>
              <a:spcAft>
                <a:spcPts val="1000"/>
              </a:spcAft>
            </a:pPr>
            <a:r>
              <a:rPr lang="tr-TR" b="1" dirty="0" err="1">
                <a:latin typeface="Rajdhani Bold" panose="02000000000000000000" pitchFamily="2" charset="-94"/>
                <a:ea typeface="Times New Roman" panose="02020603050405020304" pitchFamily="18" charset="0"/>
                <a:cs typeface="Rajdhani Bold" panose="02000000000000000000" pitchFamily="2" charset="-94"/>
              </a:rPr>
              <a:t>Turkish</a:t>
            </a:r>
            <a:r>
              <a:rPr lang="tr-TR" b="1" dirty="0">
                <a:latin typeface="Rajdhani Bold" panose="02000000000000000000" pitchFamily="2" charset="-94"/>
                <a:ea typeface="Times New Roman" panose="02020603050405020304" pitchFamily="18" charset="0"/>
                <a:cs typeface="Rajdhani Bold" panose="02000000000000000000" pitchFamily="2" charset="-94"/>
              </a:rPr>
              <a:t> Real </a:t>
            </a:r>
            <a:r>
              <a:rPr lang="tr-TR" b="1" dirty="0" err="1">
                <a:latin typeface="Rajdhani Bold" panose="02000000000000000000" pitchFamily="2" charset="-94"/>
                <a:ea typeface="Times New Roman" panose="02020603050405020304" pitchFamily="18" charset="0"/>
                <a:cs typeface="Rajdhani Bold" panose="02000000000000000000" pitchFamily="2" charset="-94"/>
              </a:rPr>
              <a:t>Estate</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Sector</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After</a:t>
            </a:r>
            <a:r>
              <a:rPr lang="tr-TR" b="1" dirty="0">
                <a:latin typeface="Rajdhani Bold" panose="02000000000000000000" pitchFamily="2" charset="-94"/>
                <a:ea typeface="Times New Roman" panose="02020603050405020304" pitchFamily="18" charset="0"/>
                <a:cs typeface="Rajdhani Bold" panose="02000000000000000000" pitchFamily="2" charset="-94"/>
              </a:rPr>
              <a:t> Covid-19</a:t>
            </a:r>
            <a:endParaRPr lang="tr-TR" dirty="0">
              <a:latin typeface="Rajdhani Bold" panose="02000000000000000000" pitchFamily="2" charset="-94"/>
              <a:ea typeface="Times New Roman" panose="02020603050405020304" pitchFamily="18" charset="0"/>
              <a:cs typeface="Rajdhani Bold" panose="02000000000000000000" pitchFamily="2" charset="-94"/>
            </a:endParaRPr>
          </a:p>
        </p:txBody>
      </p:sp>
      <p:sp>
        <p:nvSpPr>
          <p:cNvPr id="3" name="Dikdörtgen 2">
            <a:extLst>
              <a:ext uri="{FF2B5EF4-FFF2-40B4-BE49-F238E27FC236}">
                <a16:creationId xmlns:a16="http://schemas.microsoft.com/office/drawing/2014/main" id="{B88B27D0-D862-4586-8E62-5758C47267EE}"/>
              </a:ext>
            </a:extLst>
          </p:cNvPr>
          <p:cNvSpPr/>
          <p:nvPr/>
        </p:nvSpPr>
        <p:spPr>
          <a:xfrm>
            <a:off x="364656" y="1340134"/>
            <a:ext cx="6036143" cy="1822935"/>
          </a:xfrm>
          <a:prstGeom prst="rect">
            <a:avLst/>
          </a:prstGeom>
        </p:spPr>
        <p:txBody>
          <a:bodyPr wrap="square">
            <a:spAutoFit/>
          </a:bodyPr>
          <a:lstStyle/>
          <a:p>
            <a:pPr marL="171450" indent="-171450" algn="just">
              <a:lnSpc>
                <a:spcPct val="115000"/>
              </a:lnSpc>
              <a:spcAft>
                <a:spcPts val="1000"/>
              </a:spcAft>
              <a:buClr>
                <a:srgbClr val="FFC000"/>
              </a:buClr>
              <a:buSzPct val="124000"/>
              <a:buFont typeface="Wingdings" panose="05000000000000000000" pitchFamily="2" charset="2"/>
              <a:buChar char="§"/>
            </a:pP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The Covid-19 outbreak is expected to be felt as of the second half of March 2020, but the actual “brake effect” is foreseen to be reflected in the April 2020 statistics.</a:t>
            </a:r>
          </a:p>
          <a:p>
            <a:pPr marL="171450" indent="-171450" algn="just">
              <a:lnSpc>
                <a:spcPct val="115000"/>
              </a:lnSpc>
              <a:spcAft>
                <a:spcPts val="1000"/>
              </a:spcAft>
              <a:buClr>
                <a:srgbClr val="FFC000"/>
              </a:buClr>
              <a:buSzPct val="124000"/>
              <a:buFont typeface="Wingdings" panose="05000000000000000000" pitchFamily="2" charset="2"/>
              <a:buChar char="§"/>
            </a:pP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The household withdrawal in the world  and also in Turkey to home, international travel restrictions and the cancellation of the exhibitions, suspending of the investment actions poses a serious obstacle to access to potential investors in the source countries.</a:t>
            </a:r>
            <a:endParaRPr lang="tr-TR" sz="1200" dirty="0">
              <a:latin typeface="Rajdhani SemiBold" panose="02000000000000000000" pitchFamily="2" charset="-94"/>
              <a:ea typeface="Times New Roman" panose="02020603050405020304" pitchFamily="18" charset="0"/>
              <a:cs typeface="Rajdhani SemiBold" panose="02000000000000000000" pitchFamily="2" charset="-94"/>
            </a:endParaRPr>
          </a:p>
          <a:p>
            <a:pPr marL="171450" indent="-171450" algn="just">
              <a:lnSpc>
                <a:spcPct val="115000"/>
              </a:lnSpc>
              <a:spcAft>
                <a:spcPts val="1000"/>
              </a:spcAft>
              <a:buClr>
                <a:srgbClr val="FFC000"/>
              </a:buClr>
              <a:buSzPct val="124000"/>
              <a:buFont typeface="Wingdings" panose="05000000000000000000" pitchFamily="2" charset="2"/>
              <a:buChar char="§"/>
            </a:pP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When the current fragile appearance is added to this situation, it seems difficult to maintain the performance that started well in 2020, but it is of great importance.</a:t>
            </a:r>
            <a:endParaRPr lang="tr-TR" sz="1200" dirty="0">
              <a:latin typeface="Rajdhani SemiBold" panose="02000000000000000000" pitchFamily="2" charset="-94"/>
              <a:ea typeface="Times New Roman" panose="02020603050405020304" pitchFamily="18" charset="0"/>
              <a:cs typeface="Rajdhani SemiBold" panose="02000000000000000000" pitchFamily="2" charset="-94"/>
            </a:endParaRPr>
          </a:p>
        </p:txBody>
      </p:sp>
      <p:graphicFrame>
        <p:nvGraphicFramePr>
          <p:cNvPr id="6" name="Tablo 5">
            <a:extLst>
              <a:ext uri="{FF2B5EF4-FFF2-40B4-BE49-F238E27FC236}">
                <a16:creationId xmlns:a16="http://schemas.microsoft.com/office/drawing/2014/main" id="{0E2EC868-9A89-490C-AD99-BEB3E471613F}"/>
              </a:ext>
            </a:extLst>
          </p:cNvPr>
          <p:cNvGraphicFramePr>
            <a:graphicFrameLocks noGrp="1"/>
          </p:cNvGraphicFramePr>
          <p:nvPr>
            <p:extLst>
              <p:ext uri="{D42A27DB-BD31-4B8C-83A1-F6EECF244321}">
                <p14:modId xmlns:p14="http://schemas.microsoft.com/office/powerpoint/2010/main" val="2713131947"/>
              </p:ext>
            </p:extLst>
          </p:nvPr>
        </p:nvGraphicFramePr>
        <p:xfrm>
          <a:off x="203201" y="3377466"/>
          <a:ext cx="6421120" cy="5673499"/>
        </p:xfrm>
        <a:graphic>
          <a:graphicData uri="http://schemas.openxmlformats.org/drawingml/2006/table">
            <a:tbl>
              <a:tblPr firstRow="1" firstCol="1" bandRow="1">
                <a:tableStyleId>{D27102A9-8310-4765-A935-A1911B00CA55}</a:tableStyleId>
              </a:tblPr>
              <a:tblGrid>
                <a:gridCol w="6421120">
                  <a:extLst>
                    <a:ext uri="{9D8B030D-6E8A-4147-A177-3AD203B41FA5}">
                      <a16:colId xmlns:a16="http://schemas.microsoft.com/office/drawing/2014/main" val="4116706748"/>
                    </a:ext>
                  </a:extLst>
                </a:gridCol>
              </a:tblGrid>
              <a:tr h="137370">
                <a:tc>
                  <a:txBody>
                    <a:bodyPr/>
                    <a:lstStyle/>
                    <a:p>
                      <a:pPr marL="0" indent="0" algn="ctr">
                        <a:lnSpc>
                          <a:spcPct val="115000"/>
                        </a:lnSpc>
                        <a:spcAft>
                          <a:spcPts val="0"/>
                        </a:spcAft>
                        <a:buFont typeface="Arial" panose="020B0604020202020204" pitchFamily="34" charset="0"/>
                        <a:buNone/>
                      </a:pPr>
                      <a:r>
                        <a:rPr lang="tr-TR" sz="1100" dirty="0">
                          <a:effectLst/>
                          <a:latin typeface="Rajdhani SemiBold" panose="02000000000000000000" pitchFamily="2" charset="-94"/>
                          <a:cs typeface="Rajdhani SemiBold" panose="02000000000000000000" pitchFamily="2" charset="-94"/>
                        </a:rPr>
                        <a:t>OVERSEAS</a:t>
                      </a:r>
                      <a:r>
                        <a:rPr lang="en-US" sz="1100" dirty="0">
                          <a:effectLst/>
                          <a:latin typeface="Rajdhani SemiBold" panose="02000000000000000000" pitchFamily="2" charset="-94"/>
                          <a:cs typeface="Rajdhani SemiBold" panose="02000000000000000000" pitchFamily="2" charset="-94"/>
                        </a:rPr>
                        <a:t> Real Estate SALES - PROBLEMS AND ACTIONS</a:t>
                      </a:r>
                      <a:endParaRPr lang="tr-TR" sz="11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52405" marR="52405" marT="0" marB="0"/>
                </a:tc>
                <a:extLst>
                  <a:ext uri="{0D108BD9-81ED-4DB2-BD59-A6C34878D82A}">
                    <a16:rowId xmlns:a16="http://schemas.microsoft.com/office/drawing/2014/main" val="430221462"/>
                  </a:ext>
                </a:extLst>
              </a:tr>
              <a:tr h="137370">
                <a:tc>
                  <a:txBody>
                    <a:bodyPr/>
                    <a:lstStyle/>
                    <a:p>
                      <a:pPr marL="0" indent="0">
                        <a:lnSpc>
                          <a:spcPct val="115000"/>
                        </a:lnSpc>
                        <a:spcAft>
                          <a:spcPts val="0"/>
                        </a:spcAft>
                        <a:buFont typeface="Arial" panose="020B0604020202020204" pitchFamily="34" charset="0"/>
                        <a:buNone/>
                      </a:pPr>
                      <a:r>
                        <a:rPr lang="tr-TR" sz="900" dirty="0">
                          <a:effectLst/>
                          <a:latin typeface="Rajdhani SemiBold" panose="02000000000000000000" pitchFamily="2" charset="-94"/>
                          <a:cs typeface="Rajdhani SemiBold" panose="02000000000000000000" pitchFamily="2" charset="-94"/>
                        </a:rPr>
                        <a:t>PROBLEMS</a:t>
                      </a:r>
                      <a:endParaRPr lang="tr-TR" sz="9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52405" marR="52405" marT="0" marB="0"/>
                </a:tc>
                <a:extLst>
                  <a:ext uri="{0D108BD9-81ED-4DB2-BD59-A6C34878D82A}">
                    <a16:rowId xmlns:a16="http://schemas.microsoft.com/office/drawing/2014/main" val="3135719782"/>
                  </a:ext>
                </a:extLst>
              </a:tr>
              <a:tr h="2576477">
                <a:tc>
                  <a:txBody>
                    <a:bodyPr/>
                    <a:lstStyle/>
                    <a:p>
                      <a:pPr marL="171450" lvl="0" indent="-171450">
                        <a:lnSpc>
                          <a:spcPct val="115000"/>
                        </a:lnSpc>
                        <a:spcAft>
                          <a:spcPts val="0"/>
                        </a:spcAft>
                        <a:buClr>
                          <a:srgbClr val="FFC000"/>
                        </a:buClr>
                        <a:buFont typeface="Arial" panose="020B0604020202020204" pitchFamily="34" charset="0"/>
                        <a:buChar char="•"/>
                      </a:pPr>
                      <a:r>
                        <a:rPr lang="tr-TR" sz="1000" dirty="0" err="1">
                          <a:effectLst/>
                          <a:latin typeface="Rajdhani SemiBold" panose="02000000000000000000" pitchFamily="2" charset="-94"/>
                          <a:cs typeface="Rajdhani SemiBold" panose="02000000000000000000" pitchFamily="2" charset="-94"/>
                        </a:rPr>
                        <a:t>Closing</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the</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borders</a:t>
                      </a:r>
                      <a:endParaRPr lang="tr-TR" sz="1000" dirty="0">
                        <a:effectLst/>
                        <a:latin typeface="Rajdhani SemiBold" panose="02000000000000000000" pitchFamily="2" charset="-94"/>
                        <a:cs typeface="Rajdhani SemiBold" panose="02000000000000000000" pitchFamily="2" charset="-94"/>
                      </a:endParaRPr>
                    </a:p>
                    <a:p>
                      <a:pPr marL="171450" lvl="0" indent="-171450">
                        <a:lnSpc>
                          <a:spcPct val="115000"/>
                        </a:lnSpc>
                        <a:spcAft>
                          <a:spcPts val="0"/>
                        </a:spcAft>
                        <a:buClr>
                          <a:srgbClr val="FFC000"/>
                        </a:buClr>
                        <a:buFont typeface="Arial" panose="020B0604020202020204" pitchFamily="34" charset="0"/>
                        <a:buChar char="•"/>
                      </a:pPr>
                      <a:r>
                        <a:rPr lang="tr-TR" sz="1000" dirty="0" err="1">
                          <a:effectLst/>
                          <a:latin typeface="Rajdhani SemiBold" panose="02000000000000000000" pitchFamily="2" charset="-94"/>
                          <a:cs typeface="Rajdhani SemiBold" panose="02000000000000000000" pitchFamily="2" charset="-94"/>
                        </a:rPr>
                        <a:t>National</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and</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international</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airline</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transportation</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ceases</a:t>
                      </a:r>
                      <a:endParaRPr lang="tr-TR" sz="1000" dirty="0">
                        <a:effectLst/>
                        <a:latin typeface="Rajdhani SemiBold" panose="02000000000000000000" pitchFamily="2" charset="-94"/>
                        <a:cs typeface="Rajdhani SemiBold" panose="02000000000000000000" pitchFamily="2" charset="-94"/>
                      </a:endParaRPr>
                    </a:p>
                    <a:p>
                      <a:pPr marL="171450" lvl="0" indent="-171450">
                        <a:lnSpc>
                          <a:spcPct val="115000"/>
                        </a:lnSpc>
                        <a:spcAft>
                          <a:spcPts val="0"/>
                        </a:spcAft>
                        <a:buClr>
                          <a:srgbClr val="FFC000"/>
                        </a:buClr>
                        <a:buFont typeface="Arial" panose="020B0604020202020204" pitchFamily="34" charset="0"/>
                        <a:buChar char="•"/>
                      </a:pPr>
                      <a:r>
                        <a:rPr lang="tr-TR" sz="1000" dirty="0" err="1">
                          <a:effectLst/>
                          <a:latin typeface="Rajdhani SemiBold" panose="02000000000000000000" pitchFamily="2" charset="-94"/>
                          <a:cs typeface="Rajdhani SemiBold" panose="02000000000000000000" pitchFamily="2" charset="-94"/>
                        </a:rPr>
                        <a:t>Weakining</a:t>
                      </a:r>
                      <a:r>
                        <a:rPr lang="tr-TR" sz="1000" dirty="0">
                          <a:effectLst/>
                          <a:latin typeface="Rajdhani SemiBold" panose="02000000000000000000" pitchFamily="2" charset="-94"/>
                          <a:cs typeface="Rajdhani SemiBold" panose="02000000000000000000" pitchFamily="2" charset="-94"/>
                        </a:rPr>
                        <a:t> of </a:t>
                      </a:r>
                      <a:r>
                        <a:rPr lang="tr-TR" sz="1000" dirty="0" err="1">
                          <a:effectLst/>
                          <a:latin typeface="Rajdhani SemiBold" panose="02000000000000000000" pitchFamily="2" charset="-94"/>
                          <a:cs typeface="Rajdhani SemiBold" panose="02000000000000000000" pitchFamily="2" charset="-94"/>
                        </a:rPr>
                        <a:t>foreign</a:t>
                      </a:r>
                      <a:r>
                        <a:rPr lang="tr-TR" sz="1000" dirty="0">
                          <a:effectLst/>
                          <a:latin typeface="Rajdhani SemiBold" panose="02000000000000000000" pitchFamily="2" charset="-94"/>
                          <a:cs typeface="Rajdhani SemiBold" panose="02000000000000000000" pitchFamily="2" charset="-94"/>
                        </a:rPr>
                        <a:t> </a:t>
                      </a:r>
                      <a:r>
                        <a:rPr lang="en-US" sz="1000" dirty="0">
                          <a:effectLst/>
                          <a:latin typeface="Rajdhani SemiBold" panose="02000000000000000000" pitchFamily="2" charset="-94"/>
                          <a:cs typeface="Rajdhani SemiBold" panose="02000000000000000000" pitchFamily="2" charset="-94"/>
                        </a:rPr>
                        <a:t>customer demand</a:t>
                      </a:r>
                      <a:endParaRPr lang="tr-TR" sz="1000" dirty="0">
                        <a:effectLst/>
                        <a:latin typeface="Rajdhani SemiBold" panose="02000000000000000000" pitchFamily="2" charset="-94"/>
                        <a:cs typeface="Rajdhani SemiBold" panose="02000000000000000000" pitchFamily="2" charset="-94"/>
                      </a:endParaRPr>
                    </a:p>
                    <a:p>
                      <a:pPr marL="171450" lvl="0" indent="-171450">
                        <a:lnSpc>
                          <a:spcPct val="115000"/>
                        </a:lnSpc>
                        <a:spcAft>
                          <a:spcPts val="0"/>
                        </a:spcAft>
                        <a:buClr>
                          <a:srgbClr val="FFC000"/>
                        </a:buClr>
                        <a:buFont typeface="Arial" panose="020B0604020202020204" pitchFamily="34" charset="0"/>
                        <a:buChar char="•"/>
                      </a:pPr>
                      <a:r>
                        <a:rPr lang="tr-TR" sz="1000" dirty="0" err="1">
                          <a:effectLst/>
                          <a:latin typeface="Rajdhani SemiBold" panose="02000000000000000000" pitchFamily="2" charset="-94"/>
                          <a:cs typeface="Rajdhani SemiBold" panose="02000000000000000000" pitchFamily="2" charset="-94"/>
                        </a:rPr>
                        <a:t>Postponing</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real</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estate</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fairs</a:t>
                      </a:r>
                      <a:endParaRPr lang="tr-TR" sz="1000" dirty="0">
                        <a:effectLst/>
                        <a:latin typeface="Rajdhani SemiBold" panose="02000000000000000000" pitchFamily="2" charset="-94"/>
                        <a:cs typeface="Rajdhani SemiBold" panose="02000000000000000000" pitchFamily="2" charset="-94"/>
                      </a:endParaRPr>
                    </a:p>
                    <a:p>
                      <a:pPr marL="171450" lvl="0" indent="-171450">
                        <a:lnSpc>
                          <a:spcPct val="115000"/>
                        </a:lnSpc>
                        <a:spcAft>
                          <a:spcPts val="0"/>
                        </a:spcAft>
                        <a:buClr>
                          <a:srgbClr val="FFC000"/>
                        </a:buClr>
                        <a:buFont typeface="Arial" panose="020B0604020202020204" pitchFamily="34" charset="0"/>
                        <a:buChar char="•"/>
                      </a:pPr>
                      <a:r>
                        <a:rPr lang="tr-TR" sz="1000" dirty="0" err="1">
                          <a:effectLst/>
                          <a:latin typeface="Rajdhani SemiBold" panose="02000000000000000000" pitchFamily="2" charset="-94"/>
                          <a:cs typeface="Rajdhani SemiBold" panose="02000000000000000000" pitchFamily="2" charset="-94"/>
                        </a:rPr>
                        <a:t>Intermediary</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agency</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activities</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cease</a:t>
                      </a:r>
                      <a:r>
                        <a:rPr lang="tr-TR" sz="1000" dirty="0">
                          <a:effectLst/>
                          <a:latin typeface="Rajdhani SemiBold" panose="02000000000000000000" pitchFamily="2" charset="-94"/>
                          <a:cs typeface="Rajdhani SemiBold" panose="02000000000000000000" pitchFamily="2" charset="-94"/>
                        </a:rPr>
                        <a:t> </a:t>
                      </a: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Disruption of sales, citizenship and other bureaucratic procedures due to public operational disruptions</a:t>
                      </a:r>
                      <a:endParaRPr lang="tr-TR" sz="1000" dirty="0">
                        <a:effectLst/>
                        <a:latin typeface="Rajdhani SemiBold" panose="02000000000000000000" pitchFamily="2" charset="-94"/>
                        <a:cs typeface="Rajdhani SemiBold" panose="02000000000000000000" pitchFamily="2" charset="-94"/>
                      </a:endParaRP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Delay in payments, financial disruption and liquidity problems in businesses</a:t>
                      </a:r>
                      <a:endParaRPr lang="tr-TR" sz="1000" dirty="0">
                        <a:effectLst/>
                        <a:latin typeface="Rajdhani SemiBold" panose="02000000000000000000" pitchFamily="2" charset="-94"/>
                        <a:cs typeface="Rajdhani SemiBold" panose="02000000000000000000" pitchFamily="2" charset="-94"/>
                      </a:endParaRP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Labor absence and productivity decline</a:t>
                      </a:r>
                      <a:endParaRPr lang="tr-TR" sz="1000" dirty="0">
                        <a:effectLst/>
                        <a:latin typeface="Rajdhani SemiBold" panose="02000000000000000000" pitchFamily="2" charset="-94"/>
                        <a:cs typeface="Rajdhani SemiBold" panose="02000000000000000000" pitchFamily="2" charset="-94"/>
                      </a:endParaRP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Decrease in business development processes</a:t>
                      </a:r>
                      <a:endParaRPr lang="tr-TR" sz="1000" dirty="0">
                        <a:effectLst/>
                        <a:latin typeface="Rajdhani SemiBold" panose="02000000000000000000" pitchFamily="2" charset="-94"/>
                        <a:cs typeface="Rajdhani SemiBold" panose="02000000000000000000" pitchFamily="2" charset="-94"/>
                      </a:endParaRP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Construction activities are included in the scope of force majeure, but excluding real estate sales activities</a:t>
                      </a:r>
                      <a:endParaRPr lang="tr-TR" sz="1000" dirty="0">
                        <a:effectLst/>
                        <a:latin typeface="Rajdhani SemiBold" panose="02000000000000000000" pitchFamily="2" charset="-94"/>
                        <a:cs typeface="Rajdhani SemiBold" panose="02000000000000000000" pitchFamily="2" charset="-94"/>
                      </a:endParaRP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Structural problems in benefiting from incentives and supports (ignorance, abstaining, length of procedures, non-constructive attitudes of some banks etc.)</a:t>
                      </a:r>
                      <a:r>
                        <a:rPr lang="tr-TR" sz="1000" dirty="0">
                          <a:effectLst/>
                          <a:latin typeface="Rajdhani SemiBold" panose="02000000000000000000" pitchFamily="2" charset="-94"/>
                          <a:cs typeface="Rajdhani SemiBold" panose="02000000000000000000" pitchFamily="2" charset="-94"/>
                        </a:rPr>
                        <a:t> </a:t>
                      </a:r>
                      <a:endParaRPr lang="tr-TR" sz="9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52405" marR="52405" marT="0" marB="0"/>
                </a:tc>
                <a:extLst>
                  <a:ext uri="{0D108BD9-81ED-4DB2-BD59-A6C34878D82A}">
                    <a16:rowId xmlns:a16="http://schemas.microsoft.com/office/drawing/2014/main" val="49312369"/>
                  </a:ext>
                </a:extLst>
              </a:tr>
              <a:tr h="137370">
                <a:tc>
                  <a:txBody>
                    <a:bodyPr/>
                    <a:lstStyle/>
                    <a:p>
                      <a:pPr marL="0" indent="0">
                        <a:lnSpc>
                          <a:spcPct val="115000"/>
                        </a:lnSpc>
                        <a:spcAft>
                          <a:spcPts val="0"/>
                        </a:spcAft>
                        <a:buFont typeface="Arial" panose="020B0604020202020204" pitchFamily="34" charset="0"/>
                        <a:buNone/>
                      </a:pPr>
                      <a:r>
                        <a:rPr lang="tr-TR" sz="900" dirty="0">
                          <a:effectLst/>
                          <a:latin typeface="Rajdhani SemiBold" panose="02000000000000000000" pitchFamily="2" charset="-94"/>
                          <a:cs typeface="Rajdhani SemiBold" panose="02000000000000000000" pitchFamily="2" charset="-94"/>
                        </a:rPr>
                        <a:t>ACTIONS TO BE TAKEN</a:t>
                      </a:r>
                      <a:endParaRPr lang="tr-TR" sz="9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52405" marR="52405" marT="0" marB="0"/>
                </a:tc>
                <a:extLst>
                  <a:ext uri="{0D108BD9-81ED-4DB2-BD59-A6C34878D82A}">
                    <a16:rowId xmlns:a16="http://schemas.microsoft.com/office/drawing/2014/main" val="3768582656"/>
                  </a:ext>
                </a:extLst>
              </a:tr>
              <a:tr h="2199813">
                <a:tc>
                  <a:txBody>
                    <a:bodyPr/>
                    <a:lstStyle/>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Emphasis on e-commerce channels in real estate promotion and sales</a:t>
                      </a: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Digitization of bureaucratic processes - making them non-contact</a:t>
                      </a: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Constructing alternative financial instruments that facilitate real estate investment</a:t>
                      </a: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Including real estate sales activities as force majeure</a:t>
                      </a: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Acceleration of short-time working bureaucracy</a:t>
                      </a: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Acceleration of the bureaucracy of public banks</a:t>
                      </a: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Private banks being more constructive by taking more initiative in the process</a:t>
                      </a: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Digital staff, technological equipment, software and consulting etc. the financing of the factors included in the support</a:t>
                      </a: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Their support does not end with the slowing / ending of the outbreak and lasts another 12 months.</a:t>
                      </a: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Ensuring that the real estate sales activities for foreigners are included in the “foreign exchange earning service trade” and that they benefit from state aids.</a:t>
                      </a:r>
                    </a:p>
                    <a:p>
                      <a:pPr marL="171450" lvl="0" indent="-171450">
                        <a:lnSpc>
                          <a:spcPct val="115000"/>
                        </a:lnSpc>
                        <a:spcAft>
                          <a:spcPts val="0"/>
                        </a:spcAft>
                        <a:buClr>
                          <a:srgbClr val="FFC000"/>
                        </a:buClr>
                        <a:buFont typeface="Arial" panose="020B0604020202020204" pitchFamily="34" charset="0"/>
                        <a:buChar char="•"/>
                      </a:pPr>
                      <a:r>
                        <a:rPr lang="en-US" sz="1000" dirty="0">
                          <a:effectLst/>
                          <a:latin typeface="Rajdhani SemiBold" panose="02000000000000000000" pitchFamily="2" charset="-94"/>
                          <a:cs typeface="Rajdhani SemiBold" panose="02000000000000000000" pitchFamily="2" charset="-94"/>
                        </a:rPr>
                        <a:t>Speeding up the establishment of the overseas organization of the Ministry of Treasury &amp; Finance</a:t>
                      </a:r>
                    </a:p>
                    <a:p>
                      <a:pPr marL="171450" lvl="0" indent="-171450">
                        <a:lnSpc>
                          <a:spcPct val="115000"/>
                        </a:lnSpc>
                        <a:spcAft>
                          <a:spcPts val="0"/>
                        </a:spcAft>
                        <a:buClr>
                          <a:srgbClr val="FFC000"/>
                        </a:buClr>
                        <a:buFont typeface="Arial" panose="020B0604020202020204" pitchFamily="34" charset="0"/>
                        <a:buChar char="•"/>
                      </a:pPr>
                      <a:r>
                        <a:rPr lang="tr-TR" sz="1000" dirty="0" err="1">
                          <a:effectLst/>
                          <a:latin typeface="Rajdhani SemiBold" panose="02000000000000000000" pitchFamily="2" charset="-94"/>
                          <a:cs typeface="Rajdhani SemiBold" panose="02000000000000000000" pitchFamily="2" charset="-94"/>
                        </a:rPr>
                        <a:t>While</a:t>
                      </a:r>
                      <a:r>
                        <a:rPr lang="tr-TR" sz="1000" dirty="0">
                          <a:effectLst/>
                          <a:latin typeface="Rajdhani SemiBold" panose="02000000000000000000" pitchFamily="2" charset="-94"/>
                          <a:cs typeface="Rajdhani SemiBold" panose="02000000000000000000" pitchFamily="2" charset="-94"/>
                        </a:rPr>
                        <a:t> </a:t>
                      </a:r>
                      <a:r>
                        <a:rPr lang="en-US" sz="1000" dirty="0">
                          <a:effectLst/>
                          <a:latin typeface="Rajdhani SemiBold" panose="02000000000000000000" pitchFamily="2" charset="-94"/>
                          <a:cs typeface="Rajdhani SemiBold" panose="02000000000000000000" pitchFamily="2" charset="-94"/>
                        </a:rPr>
                        <a:t>The fight</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against</a:t>
                      </a:r>
                      <a:r>
                        <a:rPr lang="tr-TR" sz="1000" dirty="0">
                          <a:effectLst/>
                          <a:latin typeface="Rajdhani SemiBold" panose="02000000000000000000" pitchFamily="2" charset="-94"/>
                          <a:cs typeface="Rajdhani SemiBold" panose="02000000000000000000" pitchFamily="2" charset="-94"/>
                        </a:rPr>
                        <a:t> Covid-19 </a:t>
                      </a:r>
                      <a:r>
                        <a:rPr lang="en-US" sz="1000" dirty="0">
                          <a:effectLst/>
                          <a:latin typeface="Rajdhani SemiBold" panose="02000000000000000000" pitchFamily="2" charset="-94"/>
                          <a:cs typeface="Rajdhani SemiBold" panose="02000000000000000000" pitchFamily="2" charset="-94"/>
                        </a:rPr>
                        <a:t> resolutely maintained, </a:t>
                      </a:r>
                      <a:r>
                        <a:rPr lang="tr-TR" sz="1000" dirty="0" err="1">
                          <a:effectLst/>
                          <a:latin typeface="Rajdhani SemiBold" panose="02000000000000000000" pitchFamily="2" charset="-94"/>
                          <a:cs typeface="Rajdhani SemiBold" panose="02000000000000000000" pitchFamily="2" charset="-94"/>
                        </a:rPr>
                        <a:t>the</a:t>
                      </a:r>
                      <a:r>
                        <a:rPr lang="tr-TR" sz="1000" dirty="0">
                          <a:effectLst/>
                          <a:latin typeface="Rajdhani SemiBold" panose="02000000000000000000" pitchFamily="2" charset="-94"/>
                          <a:cs typeface="Rajdhani SemiBold" panose="02000000000000000000" pitchFamily="2" charset="-94"/>
                        </a:rPr>
                        <a:t> </a:t>
                      </a:r>
                      <a:r>
                        <a:rPr lang="tr-TR" sz="1000" dirty="0" err="1">
                          <a:effectLst/>
                          <a:latin typeface="Rajdhani SemiBold" panose="02000000000000000000" pitchFamily="2" charset="-94"/>
                          <a:cs typeface="Rajdhani SemiBold" panose="02000000000000000000" pitchFamily="2" charset="-94"/>
                        </a:rPr>
                        <a:t>image</a:t>
                      </a:r>
                      <a:r>
                        <a:rPr lang="tr-TR" sz="1000" dirty="0">
                          <a:effectLst/>
                          <a:latin typeface="Rajdhani SemiBold" panose="02000000000000000000" pitchFamily="2" charset="-94"/>
                          <a:cs typeface="Rajdhani SemiBold" panose="02000000000000000000" pitchFamily="2" charset="-94"/>
                        </a:rPr>
                        <a:t> of </a:t>
                      </a:r>
                      <a:r>
                        <a:rPr lang="en-US" sz="1000" dirty="0">
                          <a:effectLst/>
                          <a:latin typeface="Rajdhani SemiBold" panose="02000000000000000000" pitchFamily="2" charset="-94"/>
                          <a:cs typeface="Rajdhani SemiBold" panose="02000000000000000000" pitchFamily="2" charset="-94"/>
                        </a:rPr>
                        <a:t>"</a:t>
                      </a:r>
                      <a:r>
                        <a:rPr lang="tr-TR" sz="1000" dirty="0" err="1">
                          <a:effectLst/>
                          <a:latin typeface="Rajdhani SemiBold" panose="02000000000000000000" pitchFamily="2" charset="-94"/>
                          <a:cs typeface="Rajdhani SemiBold" panose="02000000000000000000" pitchFamily="2" charset="-94"/>
                        </a:rPr>
                        <a:t>Turkey</a:t>
                      </a:r>
                      <a:r>
                        <a:rPr lang="tr-TR" sz="1000" dirty="0">
                          <a:effectLst/>
                          <a:latin typeface="Rajdhani SemiBold" panose="02000000000000000000" pitchFamily="2" charset="-94"/>
                          <a:cs typeface="Rajdhani SemiBold" panose="02000000000000000000" pitchFamily="2" charset="-94"/>
                        </a:rPr>
                        <a:t>, </a:t>
                      </a:r>
                      <a:r>
                        <a:rPr lang="en-US" sz="1000" dirty="0">
                          <a:effectLst/>
                          <a:latin typeface="Rajdhani SemiBold" panose="02000000000000000000" pitchFamily="2" charset="-94"/>
                          <a:cs typeface="Rajdhani SemiBold" panose="02000000000000000000" pitchFamily="2" charset="-94"/>
                        </a:rPr>
                        <a:t>island of</a:t>
                      </a:r>
                      <a:r>
                        <a:rPr lang="tr-TR" sz="1000" dirty="0">
                          <a:effectLst/>
                          <a:latin typeface="Rajdhani SemiBold" panose="02000000000000000000" pitchFamily="2" charset="-94"/>
                          <a:cs typeface="Rajdhani SemiBold" panose="02000000000000000000" pitchFamily="2" charset="-94"/>
                        </a:rPr>
                        <a:t> </a:t>
                      </a:r>
                      <a:r>
                        <a:rPr lang="en-US" sz="1000" dirty="0">
                          <a:effectLst/>
                          <a:latin typeface="Rajdhani SemiBold" panose="02000000000000000000" pitchFamily="2" charset="-94"/>
                          <a:cs typeface="Rajdhani SemiBold" panose="02000000000000000000" pitchFamily="2" charset="-94"/>
                        </a:rPr>
                        <a:t>health and  stability" </a:t>
                      </a:r>
                      <a:r>
                        <a:rPr lang="tr-TR" sz="1000" dirty="0" err="1">
                          <a:effectLst/>
                          <a:latin typeface="Rajdhani SemiBold" panose="02000000000000000000" pitchFamily="2" charset="-94"/>
                          <a:cs typeface="Rajdhani SemiBold" panose="02000000000000000000" pitchFamily="2" charset="-94"/>
                        </a:rPr>
                        <a:t>shoud</a:t>
                      </a:r>
                      <a:r>
                        <a:rPr lang="tr-TR" sz="1000" dirty="0">
                          <a:effectLst/>
                          <a:latin typeface="Rajdhani SemiBold" panose="02000000000000000000" pitchFamily="2" charset="-94"/>
                          <a:cs typeface="Rajdhani SemiBold" panose="02000000000000000000" pitchFamily="2" charset="-94"/>
                        </a:rPr>
                        <a:t> be </a:t>
                      </a:r>
                      <a:r>
                        <a:rPr lang="tr-TR" sz="1000" dirty="0" err="1">
                          <a:effectLst/>
                          <a:latin typeface="Rajdhani SemiBold" panose="02000000000000000000" pitchFamily="2" charset="-94"/>
                          <a:cs typeface="Rajdhani SemiBold" panose="02000000000000000000" pitchFamily="2" charset="-94"/>
                        </a:rPr>
                        <a:t>used</a:t>
                      </a:r>
                      <a:r>
                        <a:rPr lang="tr-TR" sz="1000" dirty="0">
                          <a:effectLst/>
                          <a:latin typeface="Rajdhani SemiBold" panose="02000000000000000000" pitchFamily="2" charset="-94"/>
                          <a:cs typeface="Rajdhani SemiBold" panose="02000000000000000000" pitchFamily="2" charset="-94"/>
                        </a:rPr>
                        <a:t> </a:t>
                      </a:r>
                      <a:r>
                        <a:rPr lang="en-US" sz="1000" dirty="0">
                          <a:effectLst/>
                          <a:latin typeface="Rajdhani SemiBold" panose="02000000000000000000" pitchFamily="2" charset="-94"/>
                          <a:cs typeface="Rajdhani SemiBold" panose="02000000000000000000" pitchFamily="2" charset="-94"/>
                        </a:rPr>
                        <a:t> the revival of European real estate </a:t>
                      </a:r>
                      <a:r>
                        <a:rPr lang="tr-TR" sz="1000" dirty="0" err="1">
                          <a:effectLst/>
                          <a:latin typeface="Rajdhani SemiBold" panose="02000000000000000000" pitchFamily="2" charset="-94"/>
                          <a:cs typeface="Rajdhani SemiBold" panose="02000000000000000000" pitchFamily="2" charset="-94"/>
                        </a:rPr>
                        <a:t>demand</a:t>
                      </a:r>
                      <a:endParaRPr lang="tr-TR" sz="1000" dirty="0">
                        <a:effectLst/>
                        <a:latin typeface="Rajdhani SemiBold" panose="02000000000000000000" pitchFamily="2" charset="-94"/>
                        <a:ea typeface="Times New Roman" panose="02020603050405020304" pitchFamily="18" charset="0"/>
                        <a:cs typeface="Rajdhani SemiBold" panose="02000000000000000000" pitchFamily="2" charset="-94"/>
                      </a:endParaRPr>
                    </a:p>
                  </a:txBody>
                  <a:tcPr marL="52405" marR="52405" marT="0" marB="0"/>
                </a:tc>
                <a:extLst>
                  <a:ext uri="{0D108BD9-81ED-4DB2-BD59-A6C34878D82A}">
                    <a16:rowId xmlns:a16="http://schemas.microsoft.com/office/drawing/2014/main" val="554876286"/>
                  </a:ext>
                </a:extLst>
              </a:tr>
            </a:tbl>
          </a:graphicData>
        </a:graphic>
      </p:graphicFrame>
      <p:pic>
        <p:nvPicPr>
          <p:cNvPr id="9" name="Picture 2" descr="Gayrimenkul Yurt Dışı Tanıtım Derneği | LinkedIn">
            <a:extLst>
              <a:ext uri="{FF2B5EF4-FFF2-40B4-BE49-F238E27FC236}">
                <a16:creationId xmlns:a16="http://schemas.microsoft.com/office/drawing/2014/main" id="{EAB22CDD-41D1-42CD-9D77-4AF8D8E03EE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659" y="62984"/>
            <a:ext cx="1130341" cy="37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396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B32CAF49-7676-4821-8D14-1A7C8DDA2A8F}"/>
              </a:ext>
            </a:extLst>
          </p:cNvPr>
          <p:cNvPicPr>
            <a:picLocks noChangeAspect="1"/>
          </p:cNvPicPr>
          <p:nvPr/>
        </p:nvPicPr>
        <p:blipFill>
          <a:blip r:embed="rId2"/>
          <a:stretch>
            <a:fillRect/>
          </a:stretch>
        </p:blipFill>
        <p:spPr>
          <a:xfrm>
            <a:off x="-1" y="-132"/>
            <a:ext cx="6876113" cy="9906132"/>
          </a:xfrm>
          <a:prstGeom prst="rect">
            <a:avLst/>
          </a:prstGeom>
        </p:spPr>
      </p:pic>
      <p:sp>
        <p:nvSpPr>
          <p:cNvPr id="7" name="Dikdörtgen 6">
            <a:extLst>
              <a:ext uri="{FF2B5EF4-FFF2-40B4-BE49-F238E27FC236}">
                <a16:creationId xmlns:a16="http://schemas.microsoft.com/office/drawing/2014/main" id="{66466752-3F4D-4BEE-ADB6-8FBA90E69221}"/>
              </a:ext>
            </a:extLst>
          </p:cNvPr>
          <p:cNvSpPr/>
          <p:nvPr/>
        </p:nvSpPr>
        <p:spPr>
          <a:xfrm>
            <a:off x="773722" y="809493"/>
            <a:ext cx="5627077" cy="369332"/>
          </a:xfrm>
          <a:prstGeom prst="rect">
            <a:avLst/>
          </a:prstGeom>
        </p:spPr>
        <p:txBody>
          <a:bodyPr wrap="square">
            <a:spAutoFit/>
          </a:bodyPr>
          <a:lstStyle/>
          <a:p>
            <a:pPr>
              <a:spcAft>
                <a:spcPts val="1000"/>
              </a:spcAft>
            </a:pPr>
            <a:r>
              <a:rPr lang="tr-TR" b="1">
                <a:latin typeface="Rajdhani Bold" panose="02000000000000000000" pitchFamily="2" charset="-94"/>
                <a:ea typeface="Times New Roman" panose="02020603050405020304" pitchFamily="18" charset="0"/>
                <a:cs typeface="Rajdhani Bold" panose="02000000000000000000" pitchFamily="2" charset="-94"/>
              </a:rPr>
              <a:t>Salgın ve Gayrimenkul Sektörü</a:t>
            </a:r>
            <a:endParaRPr lang="tr-TR">
              <a:latin typeface="Rajdhani Bold" panose="02000000000000000000" pitchFamily="2" charset="-94"/>
              <a:ea typeface="Times New Roman" panose="02020603050405020304" pitchFamily="18" charset="0"/>
              <a:cs typeface="Rajdhani Bold" panose="02000000000000000000" pitchFamily="2" charset="-94"/>
            </a:endParaRPr>
          </a:p>
        </p:txBody>
      </p:sp>
      <p:pic>
        <p:nvPicPr>
          <p:cNvPr id="14338" name="Picture 2" descr="Ömer Faruk Akbal (@farukakball) | Twitter">
            <a:extLst>
              <a:ext uri="{FF2B5EF4-FFF2-40B4-BE49-F238E27FC236}">
                <a16:creationId xmlns:a16="http://schemas.microsoft.com/office/drawing/2014/main" id="{C6C54453-50BF-4FE2-868F-82BFC774C4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29" t="8309" r="14034" b="12028"/>
          <a:stretch/>
        </p:blipFill>
        <p:spPr bwMode="auto">
          <a:xfrm>
            <a:off x="639855" y="1320805"/>
            <a:ext cx="1270000" cy="1412241"/>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457EFB38-B37B-4C67-B30A-3356AD4C23B8}"/>
              </a:ext>
            </a:extLst>
          </p:cNvPr>
          <p:cNvSpPr txBox="1"/>
          <p:nvPr/>
        </p:nvSpPr>
        <p:spPr>
          <a:xfrm>
            <a:off x="2004700" y="1734537"/>
            <a:ext cx="3165120" cy="584775"/>
          </a:xfrm>
          <a:prstGeom prst="rect">
            <a:avLst/>
          </a:prstGeom>
          <a:noFill/>
        </p:spPr>
        <p:txBody>
          <a:bodyPr wrap="square" rtlCol="0">
            <a:spAutoFit/>
          </a:bodyPr>
          <a:lstStyle/>
          <a:p>
            <a:r>
              <a:rPr lang="tr-TR">
                <a:latin typeface="Rajdhani Bold" panose="02000000000000000000" pitchFamily="2" charset="-94"/>
                <a:cs typeface="Rajdhani Bold" panose="02000000000000000000" pitchFamily="2" charset="-94"/>
              </a:rPr>
              <a:t>Ömer Faruk AKBAL</a:t>
            </a:r>
          </a:p>
          <a:p>
            <a:r>
              <a:rPr lang="tr-TR" sz="1400">
                <a:latin typeface="Rajdhani SemiBold" panose="02000000000000000000" pitchFamily="2" charset="-94"/>
                <a:cs typeface="Rajdhani SemiBold" panose="02000000000000000000" pitchFamily="2" charset="-94"/>
              </a:rPr>
              <a:t>GİGDER Yönetim Kurulu Başkanı</a:t>
            </a:r>
          </a:p>
        </p:txBody>
      </p:sp>
      <p:sp>
        <p:nvSpPr>
          <p:cNvPr id="11" name="Dikdörtgen 10">
            <a:extLst>
              <a:ext uri="{FF2B5EF4-FFF2-40B4-BE49-F238E27FC236}">
                <a16:creationId xmlns:a16="http://schemas.microsoft.com/office/drawing/2014/main" id="{F90CD72A-6B4A-479E-A6E6-D30CC0C02F29}"/>
              </a:ext>
            </a:extLst>
          </p:cNvPr>
          <p:cNvSpPr/>
          <p:nvPr/>
        </p:nvSpPr>
        <p:spPr>
          <a:xfrm>
            <a:off x="393700" y="2799591"/>
            <a:ext cx="6144259" cy="6031010"/>
          </a:xfrm>
          <a:prstGeom prst="rect">
            <a:avLst/>
          </a:prstGeom>
        </p:spPr>
        <p:txBody>
          <a:bodyPr wrap="square">
            <a:spAutoFit/>
          </a:bodyPr>
          <a:lstStyle/>
          <a:p>
            <a:pPr algn="just"/>
            <a:r>
              <a:rPr lang="tr-TR" sz="1100" dirty="0" err="1">
                <a:latin typeface="Rajdhani SemiBold" panose="02000000000000000000" pitchFamily="2" charset="-94"/>
              </a:rPr>
              <a:t>One</a:t>
            </a:r>
            <a:r>
              <a:rPr lang="tr-TR" sz="1100" dirty="0">
                <a:latin typeface="Rajdhani SemiBold" panose="02000000000000000000" pitchFamily="2" charset="-94"/>
              </a:rPr>
              <a:t> of </a:t>
            </a:r>
            <a:r>
              <a:rPr lang="tr-TR" sz="1100" dirty="0" err="1">
                <a:latin typeface="Rajdhani SemiBold" panose="02000000000000000000" pitchFamily="2" charset="-94"/>
              </a:rPr>
              <a:t>leading</a:t>
            </a:r>
            <a:r>
              <a:rPr lang="tr-TR" sz="1100" dirty="0">
                <a:latin typeface="Rajdhani SemiBold" panose="02000000000000000000" pitchFamily="2" charset="-94"/>
              </a:rPr>
              <a:t> </a:t>
            </a:r>
            <a:r>
              <a:rPr lang="tr-TR" sz="1100" dirty="0" err="1">
                <a:latin typeface="Rajdhani SemiBold" panose="02000000000000000000" pitchFamily="2" charset="-94"/>
              </a:rPr>
              <a:t>sectors</a:t>
            </a:r>
            <a:r>
              <a:rPr lang="tr-TR" sz="1100" dirty="0">
                <a:latin typeface="Rajdhani SemiBold" panose="02000000000000000000" pitchFamily="2" charset="-94"/>
              </a:rPr>
              <a:t> </a:t>
            </a:r>
            <a:r>
              <a:rPr lang="tr-TR" sz="1100" dirty="0" err="1">
                <a:latin typeface="Rajdhani SemiBold" panose="02000000000000000000" pitchFamily="2" charset="-94"/>
              </a:rPr>
              <a:t>which</a:t>
            </a:r>
            <a:r>
              <a:rPr lang="tr-TR" sz="1100" dirty="0">
                <a:latin typeface="Rajdhani SemiBold" panose="02000000000000000000" pitchFamily="2" charset="-94"/>
              </a:rPr>
              <a:t> is </a:t>
            </a:r>
            <a:r>
              <a:rPr lang="tr-TR" sz="1100" dirty="0" err="1">
                <a:latin typeface="Rajdhani SemiBold" panose="02000000000000000000" pitchFamily="2" charset="-94"/>
              </a:rPr>
              <a:t>affected</a:t>
            </a:r>
            <a:r>
              <a:rPr lang="tr-TR" sz="1100" dirty="0">
                <a:latin typeface="Rajdhani SemiBold" panose="02000000000000000000" pitchFamily="2" charset="-94"/>
              </a:rPr>
              <a:t> </a:t>
            </a:r>
            <a:r>
              <a:rPr lang="tr-TR" sz="1100" dirty="0" err="1">
                <a:latin typeface="Rajdhani SemiBold" panose="02000000000000000000" pitchFamily="2" charset="-94"/>
              </a:rPr>
              <a:t>by</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Covid-19 </a:t>
            </a:r>
            <a:r>
              <a:rPr lang="tr-TR" sz="1100" dirty="0" err="1">
                <a:latin typeface="Rajdhani SemiBold" panose="02000000000000000000" pitchFamily="2" charset="-94"/>
              </a:rPr>
              <a:t>virus</a:t>
            </a:r>
            <a:r>
              <a:rPr lang="tr-TR" sz="1100" dirty="0">
                <a:latin typeface="Rajdhani SemiBold" panose="02000000000000000000" pitchFamily="2" charset="-94"/>
              </a:rPr>
              <a:t> is </a:t>
            </a:r>
            <a:r>
              <a:rPr lang="tr-TR" sz="1100" dirty="0" err="1">
                <a:latin typeface="Rajdhani SemiBold" panose="02000000000000000000" pitchFamily="2" charset="-94"/>
              </a:rPr>
              <a:t>the</a:t>
            </a:r>
            <a:r>
              <a:rPr lang="tr-TR" sz="1100" dirty="0">
                <a:latin typeface="Rajdhani SemiBold" panose="02000000000000000000" pitchFamily="2" charset="-94"/>
              </a:rPr>
              <a:t> Real </a:t>
            </a:r>
            <a:r>
              <a:rPr lang="tr-TR" sz="1100" dirty="0" err="1">
                <a:latin typeface="Rajdhani SemiBold" panose="02000000000000000000" pitchFamily="2" charset="-94"/>
              </a:rPr>
              <a:t>Estate</a:t>
            </a:r>
            <a:r>
              <a:rPr lang="tr-TR" sz="1100" dirty="0">
                <a:latin typeface="Rajdhani SemiBold" panose="02000000000000000000" pitchFamily="2" charset="-94"/>
              </a:rPr>
              <a:t> </a:t>
            </a:r>
            <a:r>
              <a:rPr lang="tr-TR" sz="1100" dirty="0" err="1">
                <a:latin typeface="Rajdhani SemiBold" panose="02000000000000000000" pitchFamily="2" charset="-94"/>
              </a:rPr>
              <a:t>sector</a:t>
            </a:r>
            <a:r>
              <a:rPr lang="tr-TR" sz="1100" dirty="0">
                <a:latin typeface="Rajdhani SemiBold" panose="02000000000000000000" pitchFamily="2" charset="-94"/>
              </a:rPr>
              <a:t>, is </a:t>
            </a:r>
            <a:r>
              <a:rPr lang="tr-TR" sz="1100" dirty="0" err="1">
                <a:latin typeface="Rajdhani SemiBold" panose="02000000000000000000" pitchFamily="2" charset="-94"/>
              </a:rPr>
              <a:t>one</a:t>
            </a:r>
            <a:r>
              <a:rPr lang="tr-TR" sz="1100" dirty="0">
                <a:latin typeface="Rajdhani SemiBold" panose="02000000000000000000" pitchFamily="2" charset="-94"/>
              </a:rPr>
              <a:t> of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most</a:t>
            </a:r>
            <a:r>
              <a:rPr lang="tr-TR" sz="1100" dirty="0">
                <a:latin typeface="Rajdhani SemiBold" panose="02000000000000000000" pitchFamily="2" charset="-94"/>
              </a:rPr>
              <a:t> </a:t>
            </a:r>
            <a:r>
              <a:rPr lang="tr-TR" sz="1100" dirty="0" err="1">
                <a:latin typeface="Rajdhani SemiBold" panose="02000000000000000000" pitchFamily="2" charset="-94"/>
              </a:rPr>
              <a:t>important</a:t>
            </a:r>
            <a:r>
              <a:rPr lang="tr-TR" sz="1100" dirty="0">
                <a:latin typeface="Rajdhani SemiBold" panose="02000000000000000000" pitchFamily="2" charset="-94"/>
              </a:rPr>
              <a:t> </a:t>
            </a:r>
            <a:r>
              <a:rPr lang="tr-TR" sz="1100" dirty="0" err="1">
                <a:latin typeface="Rajdhani SemiBold" panose="02000000000000000000" pitchFamily="2" charset="-94"/>
              </a:rPr>
              <a:t>export</a:t>
            </a:r>
            <a:r>
              <a:rPr lang="tr-TR" sz="1100" dirty="0">
                <a:latin typeface="Rajdhani SemiBold" panose="02000000000000000000" pitchFamily="2" charset="-94"/>
              </a:rPr>
              <a:t> </a:t>
            </a:r>
            <a:r>
              <a:rPr lang="tr-TR" sz="1100" dirty="0" err="1">
                <a:latin typeface="Rajdhani SemiBold" panose="02000000000000000000" pitchFamily="2" charset="-94"/>
              </a:rPr>
              <a:t>fields</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a:t>
            </a:r>
            <a:r>
              <a:rPr lang="tr-TR" sz="1100" dirty="0" err="1">
                <a:latin typeface="Rajdhani SemiBold" panose="02000000000000000000" pitchFamily="2" charset="-94"/>
              </a:rPr>
              <a:t>foreign</a:t>
            </a:r>
            <a:r>
              <a:rPr lang="tr-TR" sz="1100" dirty="0">
                <a:latin typeface="Rajdhani SemiBold" panose="02000000000000000000" pitchFamily="2" charset="-94"/>
              </a:rPr>
              <a:t> </a:t>
            </a:r>
            <a:r>
              <a:rPr lang="tr-TR" sz="1100" dirty="0" err="1">
                <a:latin typeface="Rajdhani SemiBold" panose="02000000000000000000" pitchFamily="2" charset="-94"/>
              </a:rPr>
              <a:t>currency</a:t>
            </a:r>
            <a:r>
              <a:rPr lang="tr-TR" sz="1100" dirty="0">
                <a:latin typeface="Rajdhani SemiBold" panose="02000000000000000000" pitchFamily="2" charset="-94"/>
              </a:rPr>
              <a:t> </a:t>
            </a:r>
            <a:r>
              <a:rPr lang="tr-TR" sz="1100" dirty="0" err="1">
                <a:latin typeface="Rajdhani SemiBold" panose="02000000000000000000" pitchFamily="2" charset="-94"/>
              </a:rPr>
              <a:t>generating</a:t>
            </a:r>
            <a:r>
              <a:rPr lang="tr-TR" sz="1100" dirty="0">
                <a:latin typeface="Rajdhani SemiBold" panose="02000000000000000000" pitchFamily="2" charset="-94"/>
              </a:rPr>
              <a:t> </a:t>
            </a:r>
            <a:r>
              <a:rPr lang="tr-TR" sz="1100" dirty="0" err="1">
                <a:latin typeface="Rajdhani SemiBold" panose="02000000000000000000" pitchFamily="2" charset="-94"/>
              </a:rPr>
              <a:t>services</a:t>
            </a:r>
            <a:r>
              <a:rPr lang="tr-TR" sz="1100" dirty="0">
                <a:latin typeface="Rajdhani SemiBold" panose="02000000000000000000" pitchFamily="2" charset="-94"/>
              </a:rPr>
              <a:t> </a:t>
            </a:r>
            <a:r>
              <a:rPr lang="tr-TR" sz="1100" dirty="0" err="1">
                <a:latin typeface="Rajdhani SemiBold" panose="02000000000000000000" pitchFamily="2" charset="-94"/>
              </a:rPr>
              <a:t>around</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globe</a:t>
            </a:r>
            <a:r>
              <a:rPr lang="tr-TR" sz="1100" dirty="0">
                <a:latin typeface="Rajdhani SemiBold" panose="02000000000000000000" pitchFamily="2" charset="-94"/>
              </a:rPr>
              <a:t> </a:t>
            </a:r>
            <a:r>
              <a:rPr lang="tr-TR" sz="1100" dirty="0" err="1">
                <a:latin typeface="Rajdhani SemiBold" panose="02000000000000000000" pitchFamily="2" charset="-94"/>
              </a:rPr>
              <a:t>which</a:t>
            </a:r>
            <a:r>
              <a:rPr lang="tr-TR" sz="1100" dirty="0">
                <a:latin typeface="Rajdhani SemiBold" panose="02000000000000000000" pitchFamily="2" charset="-94"/>
              </a:rPr>
              <a:t> is </a:t>
            </a:r>
            <a:r>
              <a:rPr lang="tr-TR" sz="1100" dirty="0" err="1">
                <a:latin typeface="Rajdhani SemiBold" panose="02000000000000000000" pitchFamily="2" charset="-94"/>
              </a:rPr>
              <a:t>gaining</a:t>
            </a:r>
            <a:r>
              <a:rPr lang="tr-TR" sz="1100" dirty="0">
                <a:latin typeface="Rajdhani SemiBold" panose="02000000000000000000" pitchFamily="2" charset="-94"/>
              </a:rPr>
              <a:t> </a:t>
            </a:r>
            <a:r>
              <a:rPr lang="tr-TR" sz="1100" dirty="0" err="1">
                <a:latin typeface="Rajdhani SemiBold" panose="02000000000000000000" pitchFamily="2" charset="-94"/>
              </a:rPr>
              <a:t>importance</a:t>
            </a:r>
            <a:r>
              <a:rPr lang="tr-TR" sz="1100" dirty="0">
                <a:latin typeface="Rajdhani SemiBold" panose="02000000000000000000" pitchFamily="2" charset="-94"/>
              </a:rPr>
              <a:t> </a:t>
            </a:r>
            <a:r>
              <a:rPr lang="tr-TR" sz="1100" dirty="0" err="1">
                <a:latin typeface="Rajdhani SemiBold" panose="02000000000000000000" pitchFamily="2" charset="-94"/>
              </a:rPr>
              <a:t>every</a:t>
            </a:r>
            <a:r>
              <a:rPr lang="tr-TR" sz="1100" dirty="0">
                <a:latin typeface="Rajdhani SemiBold" panose="02000000000000000000" pitchFamily="2" charset="-94"/>
              </a:rPr>
              <a:t> </a:t>
            </a:r>
            <a:r>
              <a:rPr lang="tr-TR" sz="1100" dirty="0" err="1">
                <a:latin typeface="Rajdhani SemiBold" panose="02000000000000000000" pitchFamily="2" charset="-94"/>
              </a:rPr>
              <a:t>day</a:t>
            </a:r>
            <a:r>
              <a:rPr lang="tr-TR" sz="1100" dirty="0">
                <a:latin typeface="Rajdhani SemiBold" panose="02000000000000000000" pitchFamily="2" charset="-94"/>
              </a:rPr>
              <a:t>. </a:t>
            </a:r>
            <a:r>
              <a:rPr lang="tr-TR" sz="1100" dirty="0" err="1">
                <a:latin typeface="Rajdhani SemiBold" panose="02000000000000000000" pitchFamily="2" charset="-94"/>
              </a:rPr>
              <a:t>Turkey</a:t>
            </a:r>
            <a:r>
              <a:rPr lang="tr-TR" sz="1100" dirty="0">
                <a:latin typeface="Rajdhani SemiBold" panose="02000000000000000000" pitchFamily="2" charset="-94"/>
              </a:rPr>
              <a:t> is </a:t>
            </a:r>
            <a:r>
              <a:rPr lang="tr-TR" sz="1100" dirty="0" err="1">
                <a:latin typeface="Rajdhani SemiBold" panose="02000000000000000000" pitchFamily="2" charset="-94"/>
              </a:rPr>
              <a:t>located</a:t>
            </a:r>
            <a:r>
              <a:rPr lang="tr-TR" sz="1100" dirty="0">
                <a:latin typeface="Rajdhani SemiBold" panose="02000000000000000000" pitchFamily="2" charset="-94"/>
              </a:rPr>
              <a:t> </a:t>
            </a:r>
            <a:r>
              <a:rPr lang="tr-TR" sz="1100" dirty="0" err="1">
                <a:latin typeface="Rajdhani SemiBold" panose="02000000000000000000" pitchFamily="2" charset="-94"/>
              </a:rPr>
              <a:t>within</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attraction</a:t>
            </a:r>
            <a:r>
              <a:rPr lang="tr-TR" sz="1100" dirty="0">
                <a:latin typeface="Rajdhani SemiBold" panose="02000000000000000000" pitchFamily="2" charset="-94"/>
              </a:rPr>
              <a:t> </a:t>
            </a:r>
            <a:r>
              <a:rPr lang="tr-TR" sz="1100" dirty="0" err="1">
                <a:latin typeface="Rajdhani SemiBold" panose="02000000000000000000" pitchFamily="2" charset="-94"/>
              </a:rPr>
              <a:t>centers</a:t>
            </a:r>
            <a:r>
              <a:rPr lang="tr-TR" sz="1100" dirty="0">
                <a:latin typeface="Rajdhani SemiBold" panose="02000000000000000000" pitchFamily="2" charset="-94"/>
              </a:rPr>
              <a:t> of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world</a:t>
            </a:r>
            <a:r>
              <a:rPr lang="tr-TR" sz="1100" dirty="0">
                <a:latin typeface="Rajdhani SemiBold" panose="02000000000000000000" pitchFamily="2" charset="-94"/>
              </a:rPr>
              <a:t>, </a:t>
            </a:r>
            <a:r>
              <a:rPr lang="tr-TR" sz="1100" dirty="0" err="1">
                <a:latin typeface="Rajdhani SemiBold" panose="02000000000000000000" pitchFamily="2" charset="-94"/>
              </a:rPr>
              <a:t>before</a:t>
            </a:r>
            <a:r>
              <a:rPr lang="tr-TR" sz="1100" dirty="0">
                <a:latin typeface="Rajdhani SemiBold" panose="02000000000000000000" pitchFamily="2" charset="-94"/>
              </a:rPr>
              <a:t> </a:t>
            </a:r>
            <a:r>
              <a:rPr lang="tr-TR" sz="1100" dirty="0" err="1">
                <a:latin typeface="Rajdhani SemiBold" panose="02000000000000000000" pitchFamily="2" charset="-94"/>
              </a:rPr>
              <a:t>this</a:t>
            </a:r>
            <a:r>
              <a:rPr lang="tr-TR" sz="1100" dirty="0">
                <a:latin typeface="Rajdhani SemiBold" panose="02000000000000000000" pitchFamily="2" charset="-94"/>
              </a:rPr>
              <a:t> </a:t>
            </a:r>
            <a:r>
              <a:rPr lang="tr-TR" sz="1100" dirty="0" err="1">
                <a:latin typeface="Rajdhani SemiBold" panose="02000000000000000000" pitchFamily="2" charset="-94"/>
              </a:rPr>
              <a:t>pandemic</a:t>
            </a:r>
            <a:r>
              <a:rPr lang="tr-TR" sz="1100" dirty="0">
                <a:latin typeface="Rajdhani SemiBold" panose="02000000000000000000" pitchFamily="2" charset="-94"/>
              </a:rPr>
              <a:t>, </a:t>
            </a:r>
            <a:r>
              <a:rPr lang="tr-TR" sz="1100" dirty="0" err="1">
                <a:latin typeface="Rajdhani SemiBold" panose="02000000000000000000" pitchFamily="2" charset="-94"/>
              </a:rPr>
              <a:t>specifically</a:t>
            </a:r>
            <a:r>
              <a:rPr lang="tr-TR" sz="1100" dirty="0">
                <a:latin typeface="Rajdhani SemiBold" panose="02000000000000000000" pitchFamily="2" charset="-94"/>
              </a:rPr>
              <a:t> </a:t>
            </a:r>
            <a:r>
              <a:rPr lang="tr-TR" sz="1100" dirty="0" err="1">
                <a:latin typeface="Rajdhani SemiBold" panose="02000000000000000000" pitchFamily="2" charset="-94"/>
              </a:rPr>
              <a:t>for</a:t>
            </a:r>
            <a:r>
              <a:rPr lang="tr-TR" sz="1100" dirty="0">
                <a:latin typeface="Rajdhani SemiBold" panose="02000000000000000000" pitchFamily="2" charset="-94"/>
              </a:rPr>
              <a:t> </a:t>
            </a:r>
            <a:r>
              <a:rPr lang="tr-TR" sz="1100" dirty="0" err="1">
                <a:latin typeface="Rajdhani SemiBold" panose="02000000000000000000" pitchFamily="2" charset="-94"/>
              </a:rPr>
              <a:t>some</a:t>
            </a:r>
            <a:r>
              <a:rPr lang="tr-TR" sz="1100" dirty="0">
                <a:latin typeface="Rajdhani SemiBold" panose="02000000000000000000" pitchFamily="2" charset="-94"/>
              </a:rPr>
              <a:t> </a:t>
            </a:r>
            <a:r>
              <a:rPr lang="tr-TR" sz="1100" dirty="0" err="1">
                <a:latin typeface="Rajdhani SemiBold" panose="02000000000000000000" pitchFamily="2" charset="-94"/>
              </a:rPr>
              <a:t>geographies</a:t>
            </a:r>
            <a:r>
              <a:rPr lang="tr-TR" sz="1100" dirty="0">
                <a:latin typeface="Rajdhani SemiBold" panose="02000000000000000000" pitchFamily="2" charset="-94"/>
              </a:rPr>
              <a:t> </a:t>
            </a:r>
            <a:r>
              <a:rPr lang="tr-TR" sz="1100" dirty="0" err="1">
                <a:latin typeface="Rajdhani SemiBold" panose="02000000000000000000" pitchFamily="2" charset="-94"/>
              </a:rPr>
              <a:t>Turkey</a:t>
            </a:r>
            <a:r>
              <a:rPr lang="tr-TR" sz="1100" dirty="0">
                <a:latin typeface="Rajdhani SemiBold" panose="02000000000000000000" pitchFamily="2" charset="-94"/>
              </a:rPr>
              <a:t> </a:t>
            </a:r>
            <a:r>
              <a:rPr lang="tr-TR" sz="1100" dirty="0" err="1">
                <a:latin typeface="Rajdhani SemiBold" panose="02000000000000000000" pitchFamily="2" charset="-94"/>
              </a:rPr>
              <a:t>was</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prime </a:t>
            </a:r>
            <a:r>
              <a:rPr lang="tr-TR" sz="1100" dirty="0" err="1">
                <a:latin typeface="Rajdhani SemiBold" panose="02000000000000000000" pitchFamily="2" charset="-94"/>
              </a:rPr>
              <a:t>location</a:t>
            </a:r>
            <a:r>
              <a:rPr lang="tr-TR" sz="1100" dirty="0">
                <a:latin typeface="Rajdhani SemiBold" panose="02000000000000000000" pitchFamily="2" charset="-94"/>
              </a:rPr>
              <a:t> </a:t>
            </a:r>
            <a:r>
              <a:rPr lang="tr-TR" sz="1100" dirty="0" err="1">
                <a:latin typeface="Rajdhani SemiBold" panose="02000000000000000000" pitchFamily="2" charset="-94"/>
              </a:rPr>
              <a:t>for</a:t>
            </a:r>
            <a:r>
              <a:rPr lang="tr-TR" sz="1100" dirty="0">
                <a:latin typeface="Rajdhani SemiBold" panose="02000000000000000000" pitchFamily="2" charset="-94"/>
              </a:rPr>
              <a:t> </a:t>
            </a:r>
            <a:r>
              <a:rPr lang="tr-TR" sz="1100" dirty="0" err="1">
                <a:latin typeface="Rajdhani SemiBold" panose="02000000000000000000" pitchFamily="2" charset="-94"/>
              </a:rPr>
              <a:t>real</a:t>
            </a:r>
            <a:r>
              <a:rPr lang="tr-TR" sz="1100" dirty="0">
                <a:latin typeface="Rajdhani SemiBold" panose="02000000000000000000" pitchFamily="2" charset="-94"/>
              </a:rPr>
              <a:t> </a:t>
            </a:r>
            <a:r>
              <a:rPr lang="tr-TR" sz="1100" dirty="0" err="1">
                <a:latin typeface="Rajdhani SemiBold" panose="02000000000000000000" pitchFamily="2" charset="-94"/>
              </a:rPr>
              <a:t>estate</a:t>
            </a:r>
            <a:r>
              <a:rPr lang="tr-TR" sz="1100" dirty="0">
                <a:latin typeface="Rajdhani SemiBold" panose="02000000000000000000" pitchFamily="2" charset="-94"/>
              </a:rPr>
              <a:t> </a:t>
            </a:r>
            <a:r>
              <a:rPr lang="tr-TR" sz="1100" dirty="0" err="1">
                <a:latin typeface="Rajdhani SemiBold" panose="02000000000000000000" pitchFamily="2" charset="-94"/>
              </a:rPr>
              <a:t>investment</a:t>
            </a:r>
            <a:r>
              <a:rPr lang="tr-TR" sz="1100" dirty="0">
                <a:latin typeface="Rajdhani SemiBold" panose="02000000000000000000" pitchFamily="2" charset="-94"/>
              </a:rPr>
              <a:t>. </a:t>
            </a:r>
            <a:r>
              <a:rPr lang="tr-TR" sz="1100" dirty="0" err="1">
                <a:latin typeface="Rajdhani SemiBold" panose="02000000000000000000" pitchFamily="2" charset="-94"/>
              </a:rPr>
              <a:t>Within</a:t>
            </a:r>
            <a:r>
              <a:rPr lang="tr-TR" sz="1100" dirty="0">
                <a:latin typeface="Rajdhani SemiBold" panose="02000000000000000000" pitchFamily="2" charset="-94"/>
              </a:rPr>
              <a:t> </a:t>
            </a:r>
            <a:r>
              <a:rPr lang="tr-TR" sz="1100" dirty="0" err="1">
                <a:latin typeface="Rajdhani SemiBold" panose="02000000000000000000" pitchFamily="2" charset="-94"/>
              </a:rPr>
              <a:t>these</a:t>
            </a:r>
            <a:r>
              <a:rPr lang="tr-TR" sz="1100" dirty="0">
                <a:latin typeface="Rajdhani SemiBold" panose="02000000000000000000" pitchFamily="2" charset="-94"/>
              </a:rPr>
              <a:t> </a:t>
            </a:r>
            <a:r>
              <a:rPr lang="tr-TR" sz="1100" dirty="0" err="1">
                <a:latin typeface="Rajdhani SemiBold" panose="02000000000000000000" pitchFamily="2" charset="-94"/>
              </a:rPr>
              <a:t>uncertain</a:t>
            </a:r>
            <a:r>
              <a:rPr lang="tr-TR" sz="1100" dirty="0">
                <a:latin typeface="Rajdhani SemiBold" panose="02000000000000000000" pitchFamily="2" charset="-94"/>
              </a:rPr>
              <a:t> </a:t>
            </a:r>
            <a:r>
              <a:rPr lang="tr-TR" sz="1100" dirty="0" err="1">
                <a:latin typeface="Rajdhani SemiBold" panose="02000000000000000000" pitchFamily="2" charset="-94"/>
              </a:rPr>
              <a:t>days</a:t>
            </a:r>
            <a:r>
              <a:rPr lang="tr-TR" sz="1100" dirty="0">
                <a:latin typeface="Rajdhani SemiBold" panose="02000000000000000000" pitchFamily="2" charset="-94"/>
              </a:rPr>
              <a:t>, it is </a:t>
            </a:r>
            <a:r>
              <a:rPr lang="tr-TR" sz="1100" dirty="0" err="1">
                <a:latin typeface="Rajdhani SemiBold" panose="02000000000000000000" pitchFamily="2" charset="-94"/>
              </a:rPr>
              <a:t>even</a:t>
            </a:r>
            <a:r>
              <a:rPr lang="tr-TR" sz="1100" dirty="0">
                <a:latin typeface="Rajdhani SemiBold" panose="02000000000000000000" pitchFamily="2" charset="-94"/>
              </a:rPr>
              <a:t> </a:t>
            </a:r>
            <a:r>
              <a:rPr lang="tr-TR" sz="1100" dirty="0" err="1">
                <a:latin typeface="Rajdhani SemiBold" panose="02000000000000000000" pitchFamily="2" charset="-94"/>
              </a:rPr>
              <a:t>more</a:t>
            </a:r>
            <a:r>
              <a:rPr lang="tr-TR" sz="1100" dirty="0">
                <a:latin typeface="Rajdhani SemiBold" panose="02000000000000000000" pitchFamily="2" charset="-94"/>
              </a:rPr>
              <a:t> </a:t>
            </a:r>
            <a:r>
              <a:rPr lang="tr-TR" sz="1100" dirty="0" err="1">
                <a:latin typeface="Rajdhani SemiBold" panose="02000000000000000000" pitchFamily="2" charset="-94"/>
              </a:rPr>
              <a:t>important</a:t>
            </a:r>
            <a:r>
              <a:rPr lang="tr-TR" sz="1100" dirty="0">
                <a:latin typeface="Rajdhani SemiBold" panose="02000000000000000000" pitchFamily="2" charset="-94"/>
              </a:rPr>
              <a:t> </a:t>
            </a:r>
            <a:r>
              <a:rPr lang="tr-TR" sz="1100" dirty="0" err="1">
                <a:latin typeface="Rajdhani SemiBold" panose="02000000000000000000" pitchFamily="2" charset="-94"/>
              </a:rPr>
              <a:t>to</a:t>
            </a:r>
            <a:r>
              <a:rPr lang="tr-TR" sz="1100" dirty="0">
                <a:latin typeface="Rajdhani SemiBold" panose="02000000000000000000" pitchFamily="2" charset="-94"/>
              </a:rPr>
              <a:t> </a:t>
            </a:r>
            <a:r>
              <a:rPr lang="tr-TR" sz="1100" dirty="0" err="1">
                <a:latin typeface="Rajdhani SemiBold" panose="02000000000000000000" pitchFamily="2" charset="-94"/>
              </a:rPr>
              <a:t>establish</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current</a:t>
            </a:r>
            <a:r>
              <a:rPr lang="tr-TR" sz="1100" dirty="0">
                <a:latin typeface="Rajdhani SemiBold" panose="02000000000000000000" pitchFamily="2" charset="-94"/>
              </a:rPr>
              <a:t> </a:t>
            </a:r>
            <a:r>
              <a:rPr lang="tr-TR" sz="1100" dirty="0" err="1">
                <a:latin typeface="Rajdhani SemiBold" panose="02000000000000000000" pitchFamily="2" charset="-94"/>
              </a:rPr>
              <a:t>reputation</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a:t>
            </a:r>
            <a:r>
              <a:rPr lang="tr-TR" sz="1100" dirty="0" err="1">
                <a:latin typeface="Rajdhani SemiBold" panose="02000000000000000000" pitchFamily="2" charset="-94"/>
              </a:rPr>
              <a:t>strength</a:t>
            </a:r>
            <a:r>
              <a:rPr lang="tr-TR" sz="1100" dirty="0">
                <a:latin typeface="Rajdhani SemiBold" panose="02000000000000000000" pitchFamily="2" charset="-94"/>
              </a:rPr>
              <a:t> </a:t>
            </a:r>
            <a:r>
              <a:rPr lang="tr-TR" sz="1100" dirty="0" err="1">
                <a:latin typeface="Rajdhani SemiBold" panose="02000000000000000000" pitchFamily="2" charset="-94"/>
              </a:rPr>
              <a:t>without</a:t>
            </a:r>
            <a:r>
              <a:rPr lang="tr-TR" sz="1100" dirty="0">
                <a:latin typeface="Rajdhani SemiBold" panose="02000000000000000000" pitchFamily="2" charset="-94"/>
              </a:rPr>
              <a:t> </a:t>
            </a:r>
            <a:r>
              <a:rPr lang="tr-TR" sz="1100" dirty="0" err="1">
                <a:latin typeface="Rajdhani SemiBold" panose="02000000000000000000" pitchFamily="2" charset="-94"/>
              </a:rPr>
              <a:t>losing</a:t>
            </a:r>
            <a:r>
              <a:rPr lang="tr-TR" sz="1100" dirty="0">
                <a:latin typeface="Rajdhani SemiBold" panose="02000000000000000000" pitchFamily="2" charset="-94"/>
              </a:rPr>
              <a:t> </a:t>
            </a:r>
            <a:r>
              <a:rPr lang="tr-TR" sz="1100" dirty="0" err="1">
                <a:latin typeface="Rajdhani SemiBold" panose="02000000000000000000" pitchFamily="2" charset="-94"/>
              </a:rPr>
              <a:t>any</a:t>
            </a:r>
            <a:r>
              <a:rPr lang="tr-TR" sz="1100" dirty="0">
                <a:latin typeface="Rajdhani SemiBold" panose="02000000000000000000" pitchFamily="2" charset="-94"/>
              </a:rPr>
              <a:t> momentum </a:t>
            </a:r>
            <a:r>
              <a:rPr lang="tr-TR" sz="1100" dirty="0" err="1">
                <a:latin typeface="Rajdhani SemiBold" panose="02000000000000000000" pitchFamily="2" charset="-94"/>
              </a:rPr>
              <a:t>whatsoever</a:t>
            </a:r>
            <a:r>
              <a:rPr lang="tr-TR" sz="1100" dirty="0">
                <a:latin typeface="Rajdhani SemiBold" panose="02000000000000000000" pitchFamily="2" charset="-94"/>
              </a:rPr>
              <a:t> in Covid-19 </a:t>
            </a:r>
            <a:r>
              <a:rPr lang="tr-TR" sz="1100" dirty="0" err="1">
                <a:latin typeface="Rajdhani SemiBold" panose="02000000000000000000" pitchFamily="2" charset="-94"/>
              </a:rPr>
              <a:t>days</a:t>
            </a:r>
            <a:r>
              <a:rPr lang="tr-TR" sz="1100" dirty="0">
                <a:latin typeface="Rajdhani SemiBold" panose="02000000000000000000" pitchFamily="2" charset="-94"/>
              </a:rPr>
              <a:t>.</a:t>
            </a:r>
          </a:p>
          <a:p>
            <a:pPr algn="just"/>
            <a:r>
              <a:rPr lang="tr-TR" sz="1100" dirty="0">
                <a:latin typeface="Rajdhani SemiBold" panose="02000000000000000000" pitchFamily="2" charset="-94"/>
              </a:rPr>
              <a:t> </a:t>
            </a:r>
          </a:p>
          <a:p>
            <a:pPr algn="just"/>
            <a:r>
              <a:rPr lang="tr-TR" sz="1100" dirty="0" err="1">
                <a:latin typeface="Rajdhani SemiBold" panose="02000000000000000000" pitchFamily="2" charset="-94"/>
              </a:rPr>
              <a:t>When</a:t>
            </a:r>
            <a:r>
              <a:rPr lang="tr-TR" sz="1100" dirty="0">
                <a:latin typeface="Rajdhani SemiBold" panose="02000000000000000000" pitchFamily="2" charset="-94"/>
              </a:rPr>
              <a:t> </a:t>
            </a:r>
            <a:r>
              <a:rPr lang="tr-TR" sz="1100" dirty="0" err="1">
                <a:latin typeface="Rajdhani SemiBold" panose="02000000000000000000" pitchFamily="2" charset="-94"/>
              </a:rPr>
              <a:t>viewed</a:t>
            </a:r>
            <a:r>
              <a:rPr lang="tr-TR" sz="1100" dirty="0">
                <a:latin typeface="Rajdhani SemiBold" panose="02000000000000000000" pitchFamily="2" charset="-94"/>
              </a:rPr>
              <a:t> in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scope</a:t>
            </a:r>
            <a:r>
              <a:rPr lang="tr-TR" sz="1100" dirty="0">
                <a:latin typeface="Rajdhani SemiBold" panose="02000000000000000000" pitchFamily="2" charset="-94"/>
              </a:rPr>
              <a:t> of </a:t>
            </a:r>
            <a:r>
              <a:rPr lang="tr-TR" sz="1100" dirty="0" err="1">
                <a:latin typeface="Rajdhani SemiBold" panose="02000000000000000000" pitchFamily="2" charset="-94"/>
              </a:rPr>
              <a:t>foreign</a:t>
            </a:r>
            <a:r>
              <a:rPr lang="tr-TR" sz="1100" dirty="0">
                <a:latin typeface="Rajdhani SemiBold" panose="02000000000000000000" pitchFamily="2" charset="-94"/>
              </a:rPr>
              <a:t> </a:t>
            </a:r>
            <a:r>
              <a:rPr lang="tr-TR" sz="1100" dirty="0" err="1">
                <a:latin typeface="Rajdhani SemiBold" panose="02000000000000000000" pitchFamily="2" charset="-94"/>
              </a:rPr>
              <a:t>exchange</a:t>
            </a:r>
            <a:r>
              <a:rPr lang="tr-TR" sz="1100" dirty="0">
                <a:latin typeface="Rajdhani SemiBold" panose="02000000000000000000" pitchFamily="2" charset="-94"/>
              </a:rPr>
              <a:t> </a:t>
            </a:r>
            <a:r>
              <a:rPr lang="tr-TR" sz="1100" dirty="0" err="1">
                <a:latin typeface="Rajdhani SemiBold" panose="02000000000000000000" pitchFamily="2" charset="-94"/>
              </a:rPr>
              <a:t>earning</a:t>
            </a:r>
            <a:r>
              <a:rPr lang="tr-TR" sz="1100" dirty="0">
                <a:latin typeface="Rajdhani SemiBold" panose="02000000000000000000" pitchFamily="2" charset="-94"/>
              </a:rPr>
              <a:t> </a:t>
            </a:r>
            <a:r>
              <a:rPr lang="tr-TR" sz="1100" dirty="0" err="1">
                <a:latin typeface="Rajdhani SemiBold" panose="02000000000000000000" pitchFamily="2" charset="-94"/>
              </a:rPr>
              <a:t>services</a:t>
            </a:r>
            <a:r>
              <a:rPr lang="tr-TR" sz="1100" dirty="0">
                <a:latin typeface="Rajdhani SemiBold" panose="02000000000000000000" pitchFamily="2" charset="-94"/>
              </a:rPr>
              <a:t>, it is </a:t>
            </a:r>
            <a:r>
              <a:rPr lang="tr-TR" sz="1100" dirty="0" err="1">
                <a:latin typeface="Rajdhani SemiBold" panose="02000000000000000000" pitchFamily="2" charset="-94"/>
              </a:rPr>
              <a:t>seen</a:t>
            </a:r>
            <a:r>
              <a:rPr lang="tr-TR" sz="1100" dirty="0">
                <a:latin typeface="Rajdhani SemiBold" panose="02000000000000000000" pitchFamily="2" charset="-94"/>
              </a:rPr>
              <a:t> </a:t>
            </a:r>
            <a:r>
              <a:rPr lang="tr-TR" sz="1100" dirty="0" err="1">
                <a:latin typeface="Rajdhani SemiBold" panose="02000000000000000000" pitchFamily="2" charset="-94"/>
              </a:rPr>
              <a:t>that</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service </a:t>
            </a:r>
            <a:r>
              <a:rPr lang="tr-TR" sz="1100" dirty="0" err="1">
                <a:latin typeface="Rajdhani SemiBold" panose="02000000000000000000" pitchFamily="2" charset="-94"/>
              </a:rPr>
              <a:t>sector</a:t>
            </a:r>
            <a:r>
              <a:rPr lang="tr-TR" sz="1100" dirty="0">
                <a:latin typeface="Rajdhani SemiBold" panose="02000000000000000000" pitchFamily="2" charset="-94"/>
              </a:rPr>
              <a:t> is </a:t>
            </a:r>
            <a:r>
              <a:rPr lang="tr-TR" sz="1100" dirty="0" err="1">
                <a:latin typeface="Rajdhani SemiBold" panose="02000000000000000000" pitchFamily="2" charset="-94"/>
              </a:rPr>
              <a:t>most</a:t>
            </a:r>
            <a:r>
              <a:rPr lang="tr-TR" sz="1100" dirty="0">
                <a:latin typeface="Rajdhani SemiBold" panose="02000000000000000000" pitchFamily="2" charset="-94"/>
              </a:rPr>
              <a:t> </a:t>
            </a:r>
            <a:r>
              <a:rPr lang="tr-TR" sz="1100" dirty="0" err="1">
                <a:latin typeface="Rajdhani SemiBold" panose="02000000000000000000" pitchFamily="2" charset="-94"/>
              </a:rPr>
              <a:t>affected</a:t>
            </a:r>
            <a:r>
              <a:rPr lang="tr-TR" sz="1100" dirty="0">
                <a:latin typeface="Rajdhani SemiBold" panose="02000000000000000000" pitchFamily="2" charset="-94"/>
              </a:rPr>
              <a:t> </a:t>
            </a:r>
            <a:r>
              <a:rPr lang="tr-TR" sz="1100" dirty="0" err="1">
                <a:latin typeface="Rajdhani SemiBold" panose="02000000000000000000" pitchFamily="2" charset="-94"/>
              </a:rPr>
              <a:t>by</a:t>
            </a:r>
            <a:r>
              <a:rPr lang="tr-TR" sz="1100" dirty="0">
                <a:latin typeface="Rajdhani SemiBold" panose="02000000000000000000" pitchFamily="2" charset="-94"/>
              </a:rPr>
              <a:t> Covid-19, </a:t>
            </a:r>
            <a:r>
              <a:rPr lang="tr-TR" sz="1100" dirty="0" err="1">
                <a:latin typeface="Rajdhani SemiBold" panose="02000000000000000000" pitchFamily="2" charset="-94"/>
              </a:rPr>
              <a:t>and</a:t>
            </a:r>
            <a:r>
              <a:rPr lang="tr-TR" sz="1100" dirty="0">
                <a:latin typeface="Rajdhani SemiBold" panose="02000000000000000000" pitchFamily="2" charset="-94"/>
              </a:rPr>
              <a:t> </a:t>
            </a:r>
            <a:r>
              <a:rPr lang="tr-TR" sz="1100" dirty="0" err="1">
                <a:latin typeface="Rajdhani SemiBold" panose="02000000000000000000" pitchFamily="2" charset="-94"/>
              </a:rPr>
              <a:t>our</a:t>
            </a:r>
            <a:r>
              <a:rPr lang="tr-TR" sz="1100" dirty="0">
                <a:latin typeface="Rajdhani SemiBold" panose="02000000000000000000" pitchFamily="2" charset="-94"/>
              </a:rPr>
              <a:t> </a:t>
            </a:r>
            <a:r>
              <a:rPr lang="tr-TR" sz="1100" dirty="0" err="1">
                <a:latin typeface="Rajdhani SemiBold" panose="02000000000000000000" pitchFamily="2" charset="-94"/>
              </a:rPr>
              <a:t>sector</a:t>
            </a:r>
            <a:r>
              <a:rPr lang="tr-TR" sz="1100" dirty="0">
                <a:latin typeface="Rajdhani SemiBold" panose="02000000000000000000" pitchFamily="2" charset="-94"/>
              </a:rPr>
              <a:t> is </a:t>
            </a:r>
            <a:r>
              <a:rPr lang="tr-TR" sz="1100" dirty="0" err="1">
                <a:latin typeface="Rajdhani SemiBold" panose="02000000000000000000" pitchFamily="2" charset="-94"/>
              </a:rPr>
              <a:t>directly</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a:t>
            </a:r>
            <a:r>
              <a:rPr lang="tr-TR" sz="1100" dirty="0" err="1">
                <a:latin typeface="Rajdhani SemiBold" panose="02000000000000000000" pitchFamily="2" charset="-94"/>
              </a:rPr>
              <a:t>indirectly</a:t>
            </a:r>
            <a:r>
              <a:rPr lang="tr-TR" sz="1100" dirty="0">
                <a:latin typeface="Rajdhani SemiBold" panose="02000000000000000000" pitchFamily="2" charset="-94"/>
              </a:rPr>
              <a:t> </a:t>
            </a:r>
            <a:r>
              <a:rPr lang="tr-TR" sz="1100" dirty="0" err="1">
                <a:latin typeface="Rajdhani SemiBold" panose="02000000000000000000" pitchFamily="2" charset="-94"/>
              </a:rPr>
              <a:t>affected</a:t>
            </a:r>
            <a:r>
              <a:rPr lang="tr-TR" sz="1100" dirty="0">
                <a:latin typeface="Rajdhani SemiBold" panose="02000000000000000000" pitchFamily="2" charset="-94"/>
              </a:rPr>
              <a:t> </a:t>
            </a:r>
            <a:r>
              <a:rPr lang="tr-TR" sz="1100" dirty="0" err="1">
                <a:latin typeface="Rajdhani SemiBold" panose="02000000000000000000" pitchFamily="2" charset="-94"/>
              </a:rPr>
              <a:t>by</a:t>
            </a:r>
            <a:r>
              <a:rPr lang="tr-TR" sz="1100" dirty="0">
                <a:latin typeface="Rajdhani SemiBold" panose="02000000000000000000" pitchFamily="2" charset="-94"/>
              </a:rPr>
              <a:t> </a:t>
            </a:r>
            <a:r>
              <a:rPr lang="tr-TR" sz="1100" dirty="0" err="1">
                <a:latin typeface="Rajdhani SemiBold" panose="02000000000000000000" pitchFamily="2" charset="-94"/>
              </a:rPr>
              <a:t>this</a:t>
            </a:r>
            <a:r>
              <a:rPr lang="tr-TR" sz="1100" dirty="0">
                <a:latin typeface="Rajdhani SemiBold" panose="02000000000000000000" pitchFamily="2" charset="-94"/>
              </a:rPr>
              <a:t>. </a:t>
            </a:r>
            <a:r>
              <a:rPr lang="tr-TR" sz="1100" dirty="0" err="1">
                <a:latin typeface="Rajdhani SemiBold" panose="02000000000000000000" pitchFamily="2" charset="-94"/>
              </a:rPr>
              <a:t>Stopping</a:t>
            </a:r>
            <a:r>
              <a:rPr lang="tr-TR" sz="1100" dirty="0">
                <a:latin typeface="Rajdhani SemiBold" panose="02000000000000000000" pitchFamily="2" charset="-94"/>
              </a:rPr>
              <a:t> of </a:t>
            </a:r>
            <a:r>
              <a:rPr lang="tr-TR" sz="1100" dirty="0" err="1">
                <a:latin typeface="Rajdhani SemiBold" panose="02000000000000000000" pitchFamily="2" charset="-94"/>
              </a:rPr>
              <a:t>flights</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a:t>
            </a:r>
            <a:r>
              <a:rPr lang="tr-TR" sz="1100" dirty="0" err="1">
                <a:latin typeface="Rajdhani SemiBold" panose="02000000000000000000" pitchFamily="2" charset="-94"/>
              </a:rPr>
              <a:t>travel</a:t>
            </a:r>
            <a:r>
              <a:rPr lang="tr-TR" sz="1100" dirty="0">
                <a:latin typeface="Rajdhani SemiBold" panose="02000000000000000000" pitchFamily="2" charset="-94"/>
              </a:rPr>
              <a:t> </a:t>
            </a:r>
            <a:r>
              <a:rPr lang="tr-TR" sz="1100" dirty="0" err="1">
                <a:latin typeface="Rajdhani SemiBold" panose="02000000000000000000" pitchFamily="2" charset="-94"/>
              </a:rPr>
              <a:t>restrictions</a:t>
            </a:r>
            <a:r>
              <a:rPr lang="tr-TR" sz="1100" dirty="0">
                <a:latin typeface="Rajdhani SemiBold" panose="02000000000000000000" pitchFamily="2" charset="-94"/>
              </a:rPr>
              <a:t> </a:t>
            </a:r>
            <a:r>
              <a:rPr lang="tr-TR" sz="1100" dirty="0" err="1">
                <a:latin typeface="Rajdhani SemiBold" panose="02000000000000000000" pitchFamily="2" charset="-94"/>
              </a:rPr>
              <a:t>have</a:t>
            </a:r>
            <a:r>
              <a:rPr lang="tr-TR" sz="1100" dirty="0">
                <a:latin typeface="Rajdhani SemiBold" panose="02000000000000000000" pitchFamily="2" charset="-94"/>
              </a:rPr>
              <a:t> </a:t>
            </a:r>
            <a:r>
              <a:rPr lang="tr-TR" sz="1100" dirty="0" err="1">
                <a:latin typeface="Rajdhani SemiBold" panose="02000000000000000000" pitchFamily="2" charset="-94"/>
              </a:rPr>
              <a:t>caused</a:t>
            </a:r>
            <a:r>
              <a:rPr lang="tr-TR" sz="1100" dirty="0">
                <a:latin typeface="Rajdhani SemiBold" panose="02000000000000000000" pitchFamily="2" charset="-94"/>
              </a:rPr>
              <a:t> </a:t>
            </a:r>
            <a:r>
              <a:rPr lang="tr-TR" sz="1100" dirty="0" err="1">
                <a:latin typeface="Rajdhani SemiBold" panose="02000000000000000000" pitchFamily="2" charset="-94"/>
              </a:rPr>
              <a:t>foreign</a:t>
            </a:r>
            <a:r>
              <a:rPr lang="tr-TR" sz="1100" dirty="0">
                <a:latin typeface="Rajdhani SemiBold" panose="02000000000000000000" pitchFamily="2" charset="-94"/>
              </a:rPr>
              <a:t> </a:t>
            </a:r>
            <a:r>
              <a:rPr lang="tr-TR" sz="1100" dirty="0" err="1">
                <a:latin typeface="Rajdhani SemiBold" panose="02000000000000000000" pitchFamily="2" charset="-94"/>
              </a:rPr>
              <a:t>customer</a:t>
            </a:r>
            <a:r>
              <a:rPr lang="tr-TR" sz="1100" dirty="0">
                <a:latin typeface="Rajdhani SemiBold" panose="02000000000000000000" pitchFamily="2" charset="-94"/>
              </a:rPr>
              <a:t> </a:t>
            </a:r>
            <a:r>
              <a:rPr lang="tr-TR" sz="1100" dirty="0" err="1">
                <a:latin typeface="Rajdhani SemiBold" panose="02000000000000000000" pitchFamily="2" charset="-94"/>
              </a:rPr>
              <a:t>traffic</a:t>
            </a:r>
            <a:r>
              <a:rPr lang="tr-TR" sz="1100" dirty="0">
                <a:latin typeface="Rajdhani SemiBold" panose="02000000000000000000" pitchFamily="2" charset="-94"/>
              </a:rPr>
              <a:t> </a:t>
            </a:r>
            <a:r>
              <a:rPr lang="tr-TR" sz="1100" dirty="0" err="1">
                <a:latin typeface="Rajdhani SemiBold" panose="02000000000000000000" pitchFamily="2" charset="-94"/>
              </a:rPr>
              <a:t>to</a:t>
            </a:r>
            <a:r>
              <a:rPr lang="tr-TR" sz="1100" dirty="0">
                <a:latin typeface="Rajdhani SemiBold" panose="02000000000000000000" pitchFamily="2" charset="-94"/>
              </a:rPr>
              <a:t> </a:t>
            </a:r>
            <a:r>
              <a:rPr lang="tr-TR" sz="1100" dirty="0" err="1">
                <a:latin typeface="Rajdhani SemiBold" panose="02000000000000000000" pitchFamily="2" charset="-94"/>
              </a:rPr>
              <a:t>come</a:t>
            </a:r>
            <a:r>
              <a:rPr lang="tr-TR" sz="1100" dirty="0">
                <a:latin typeface="Rajdhani SemiBold" panose="02000000000000000000" pitchFamily="2" charset="-94"/>
              </a:rPr>
              <a:t> </a:t>
            </a:r>
            <a:r>
              <a:rPr lang="tr-TR" sz="1100" dirty="0" err="1">
                <a:latin typeface="Rajdhani SemiBold" panose="02000000000000000000" pitchFamily="2" charset="-94"/>
              </a:rPr>
              <a:t>to</a:t>
            </a:r>
            <a:r>
              <a:rPr lang="tr-TR" sz="1100" dirty="0">
                <a:latin typeface="Rajdhani SemiBold" panose="02000000000000000000" pitchFamily="2" charset="-94"/>
              </a:rPr>
              <a:t> a </a:t>
            </a:r>
            <a:r>
              <a:rPr lang="tr-TR" sz="1100" dirty="0" err="1">
                <a:latin typeface="Rajdhani SemiBold" panose="02000000000000000000" pitchFamily="2" charset="-94"/>
              </a:rPr>
              <a:t>stopping</a:t>
            </a:r>
            <a:r>
              <a:rPr lang="tr-TR" sz="1100" dirty="0">
                <a:latin typeface="Rajdhani SemiBold" panose="02000000000000000000" pitchFamily="2" charset="-94"/>
              </a:rPr>
              <a:t> </a:t>
            </a:r>
            <a:r>
              <a:rPr lang="tr-TR" sz="1100" dirty="0" err="1">
                <a:latin typeface="Rajdhani SemiBold" panose="02000000000000000000" pitchFamily="2" charset="-94"/>
              </a:rPr>
              <a:t>point</a:t>
            </a:r>
            <a:r>
              <a:rPr lang="tr-TR" sz="1100" dirty="0">
                <a:latin typeface="Rajdhani SemiBold" panose="02000000000000000000" pitchFamily="2" charset="-94"/>
              </a:rPr>
              <a:t> </a:t>
            </a:r>
            <a:r>
              <a:rPr lang="tr-TR" sz="1100" dirty="0" err="1">
                <a:latin typeface="Rajdhani SemiBold" panose="02000000000000000000" pitchFamily="2" charset="-94"/>
              </a:rPr>
              <a:t>for</a:t>
            </a:r>
            <a:r>
              <a:rPr lang="tr-TR" sz="1100" dirty="0">
                <a:latin typeface="Rajdhani SemiBold" panose="02000000000000000000" pitchFamily="2" charset="-94"/>
              </a:rPr>
              <a:t> </a:t>
            </a:r>
            <a:r>
              <a:rPr lang="tr-TR" sz="1100" dirty="0" err="1">
                <a:latin typeface="Rajdhani SemiBold" panose="02000000000000000000" pitchFamily="2" charset="-94"/>
              </a:rPr>
              <a:t>those</a:t>
            </a:r>
            <a:r>
              <a:rPr lang="tr-TR" sz="1100" dirty="0">
                <a:latin typeface="Rajdhani SemiBold" panose="02000000000000000000" pitchFamily="2" charset="-94"/>
              </a:rPr>
              <a:t> </a:t>
            </a:r>
            <a:r>
              <a:rPr lang="tr-TR" sz="1100" dirty="0" err="1">
                <a:latin typeface="Rajdhani SemiBold" panose="02000000000000000000" pitchFamily="2" charset="-94"/>
              </a:rPr>
              <a:t>who</a:t>
            </a:r>
            <a:r>
              <a:rPr lang="tr-TR" sz="1100" dirty="0">
                <a:latin typeface="Rajdhani SemiBold" panose="02000000000000000000" pitchFamily="2" charset="-94"/>
              </a:rPr>
              <a:t> </a:t>
            </a:r>
            <a:r>
              <a:rPr lang="tr-TR" sz="1100" dirty="0" err="1">
                <a:latin typeface="Rajdhani SemiBold" panose="02000000000000000000" pitchFamily="2" charset="-94"/>
              </a:rPr>
              <a:t>wants</a:t>
            </a:r>
            <a:r>
              <a:rPr lang="tr-TR" sz="1100" dirty="0">
                <a:latin typeface="Rajdhani SemiBold" panose="02000000000000000000" pitchFamily="2" charset="-94"/>
              </a:rPr>
              <a:t> </a:t>
            </a:r>
            <a:r>
              <a:rPr lang="tr-TR" sz="1100" dirty="0" err="1">
                <a:latin typeface="Rajdhani SemiBold" panose="02000000000000000000" pitchFamily="2" charset="-94"/>
              </a:rPr>
              <a:t>to</a:t>
            </a:r>
            <a:r>
              <a:rPr lang="tr-TR" sz="1100" dirty="0">
                <a:latin typeface="Rajdhani SemiBold" panose="02000000000000000000" pitchFamily="2" charset="-94"/>
              </a:rPr>
              <a:t> buy </a:t>
            </a:r>
            <a:r>
              <a:rPr lang="tr-TR" sz="1100" dirty="0" err="1">
                <a:latin typeface="Rajdhani SemiBold" panose="02000000000000000000" pitchFamily="2" charset="-94"/>
              </a:rPr>
              <a:t>real</a:t>
            </a:r>
            <a:r>
              <a:rPr lang="tr-TR" sz="1100" dirty="0">
                <a:latin typeface="Rajdhani SemiBold" panose="02000000000000000000" pitchFamily="2" charset="-94"/>
              </a:rPr>
              <a:t> </a:t>
            </a:r>
            <a:r>
              <a:rPr lang="tr-TR" sz="1100" dirty="0" err="1">
                <a:latin typeface="Rajdhani SemiBold" panose="02000000000000000000" pitchFamily="2" charset="-94"/>
              </a:rPr>
              <a:t>estate</a:t>
            </a:r>
            <a:r>
              <a:rPr lang="tr-TR" sz="1100" dirty="0">
                <a:latin typeface="Rajdhani SemiBold" panose="02000000000000000000" pitchFamily="2" charset="-94"/>
              </a:rPr>
              <a:t> </a:t>
            </a:r>
            <a:r>
              <a:rPr lang="tr-TR" sz="1100" dirty="0" err="1">
                <a:latin typeface="Rajdhani SemiBold" panose="02000000000000000000" pitchFamily="2" charset="-94"/>
              </a:rPr>
              <a:t>from</a:t>
            </a:r>
            <a:r>
              <a:rPr lang="tr-TR" sz="1100" dirty="0">
                <a:latin typeface="Rajdhani SemiBold" panose="02000000000000000000" pitchFamily="2" charset="-94"/>
              </a:rPr>
              <a:t> </a:t>
            </a:r>
            <a:r>
              <a:rPr lang="tr-TR" sz="1100" dirty="0" err="1">
                <a:latin typeface="Rajdhani SemiBold" panose="02000000000000000000" pitchFamily="2" charset="-94"/>
              </a:rPr>
              <a:t>our</a:t>
            </a:r>
            <a:r>
              <a:rPr lang="tr-TR" sz="1100" dirty="0">
                <a:latin typeface="Rajdhani SemiBold" panose="02000000000000000000" pitchFamily="2" charset="-94"/>
              </a:rPr>
              <a:t> </a:t>
            </a:r>
            <a:r>
              <a:rPr lang="tr-TR" sz="1100" dirty="0" err="1">
                <a:latin typeface="Rajdhani SemiBold" panose="02000000000000000000" pitchFamily="2" charset="-94"/>
              </a:rPr>
              <a:t>country</a:t>
            </a:r>
            <a:r>
              <a:rPr lang="tr-TR" sz="1100" dirty="0">
                <a:latin typeface="Rajdhani SemiBold" panose="02000000000000000000" pitchFamily="2" charset="-94"/>
              </a:rPr>
              <a:t>.</a:t>
            </a:r>
          </a:p>
          <a:p>
            <a:pPr algn="just"/>
            <a:r>
              <a:rPr lang="tr-TR" sz="1100" dirty="0">
                <a:latin typeface="Rajdhani SemiBold" panose="02000000000000000000" pitchFamily="2" charset="-94"/>
              </a:rPr>
              <a:t> </a:t>
            </a:r>
          </a:p>
          <a:p>
            <a:pPr algn="just"/>
            <a:r>
              <a:rPr lang="tr-TR" sz="1100" dirty="0" err="1">
                <a:latin typeface="Rajdhani SemiBold" panose="02000000000000000000" pitchFamily="2" charset="-94"/>
              </a:rPr>
              <a:t>Within</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light</a:t>
            </a:r>
            <a:r>
              <a:rPr lang="tr-TR" sz="1100" dirty="0">
                <a:latin typeface="Rajdhani SemiBold" panose="02000000000000000000" pitchFamily="2" charset="-94"/>
              </a:rPr>
              <a:t> of </a:t>
            </a:r>
            <a:r>
              <a:rPr lang="tr-TR" sz="1100" dirty="0" err="1">
                <a:latin typeface="Rajdhani SemiBold" panose="02000000000000000000" pitchFamily="2" charset="-94"/>
              </a:rPr>
              <a:t>these</a:t>
            </a:r>
            <a:r>
              <a:rPr lang="tr-TR" sz="1100" dirty="0">
                <a:latin typeface="Rajdhani SemiBold" panose="02000000000000000000" pitchFamily="2" charset="-94"/>
              </a:rPr>
              <a:t> </a:t>
            </a:r>
            <a:r>
              <a:rPr lang="tr-TR" sz="1100" dirty="0" err="1">
                <a:latin typeface="Rajdhani SemiBold" panose="02000000000000000000" pitchFamily="2" charset="-94"/>
              </a:rPr>
              <a:t>developments</a:t>
            </a:r>
            <a:r>
              <a:rPr lang="tr-TR" sz="1100" dirty="0">
                <a:latin typeface="Rajdhani SemiBold" panose="02000000000000000000" pitchFamily="2" charset="-94"/>
              </a:rPr>
              <a:t>, it is </a:t>
            </a:r>
            <a:r>
              <a:rPr lang="tr-TR" sz="1100" dirty="0" err="1">
                <a:latin typeface="Rajdhani SemiBold" panose="02000000000000000000" pitchFamily="2" charset="-94"/>
              </a:rPr>
              <a:t>apparent</a:t>
            </a:r>
            <a:r>
              <a:rPr lang="tr-TR" sz="1100" dirty="0">
                <a:latin typeface="Rajdhani SemiBold" panose="02000000000000000000" pitchFamily="2" charset="-94"/>
              </a:rPr>
              <a:t> </a:t>
            </a:r>
            <a:r>
              <a:rPr lang="tr-TR" sz="1100" dirty="0" err="1">
                <a:latin typeface="Rajdhani SemiBold" panose="02000000000000000000" pitchFamily="2" charset="-94"/>
              </a:rPr>
              <a:t>that</a:t>
            </a:r>
            <a:r>
              <a:rPr lang="tr-TR" sz="1100" dirty="0">
                <a:latin typeface="Rajdhani SemiBold" panose="02000000000000000000" pitchFamily="2" charset="-94"/>
              </a:rPr>
              <a:t> </a:t>
            </a:r>
            <a:r>
              <a:rPr lang="tr-TR" sz="1100" dirty="0" err="1">
                <a:latin typeface="Rajdhani SemiBold" panose="02000000000000000000" pitchFamily="2" charset="-94"/>
              </a:rPr>
              <a:t>PropTech</a:t>
            </a:r>
            <a:r>
              <a:rPr lang="tr-TR" sz="1100" dirty="0">
                <a:latin typeface="Rajdhani SemiBold" panose="02000000000000000000" pitchFamily="2" charset="-94"/>
              </a:rPr>
              <a:t> </a:t>
            </a:r>
            <a:r>
              <a:rPr lang="tr-TR" sz="1100" dirty="0" err="1">
                <a:latin typeface="Rajdhani SemiBold" panose="02000000000000000000" pitchFamily="2" charset="-94"/>
              </a:rPr>
              <a:t>application</a:t>
            </a:r>
            <a:r>
              <a:rPr lang="tr-TR" sz="1100" dirty="0">
                <a:latin typeface="Rajdhani SemiBold" panose="02000000000000000000" pitchFamily="2" charset="-94"/>
              </a:rPr>
              <a:t> is </a:t>
            </a:r>
            <a:r>
              <a:rPr lang="tr-TR" sz="1100" dirty="0" err="1">
                <a:latin typeface="Rajdhani SemiBold" panose="02000000000000000000" pitchFamily="2" charset="-94"/>
              </a:rPr>
              <a:t>much</a:t>
            </a:r>
            <a:r>
              <a:rPr lang="tr-TR" sz="1100" dirty="0">
                <a:latin typeface="Rajdhani SemiBold" panose="02000000000000000000" pitchFamily="2" charset="-94"/>
              </a:rPr>
              <a:t> </a:t>
            </a:r>
            <a:r>
              <a:rPr lang="tr-TR" sz="1100" dirty="0" err="1">
                <a:latin typeface="Rajdhani SemiBold" panose="02000000000000000000" pitchFamily="2" charset="-94"/>
              </a:rPr>
              <a:t>more</a:t>
            </a:r>
            <a:r>
              <a:rPr lang="tr-TR" sz="1100" dirty="0">
                <a:latin typeface="Rajdhani SemiBold" panose="02000000000000000000" pitchFamily="2" charset="-94"/>
              </a:rPr>
              <a:t> </a:t>
            </a:r>
            <a:r>
              <a:rPr lang="tr-TR" sz="1100" dirty="0" err="1">
                <a:latin typeface="Rajdhani SemiBold" panose="02000000000000000000" pitchFamily="2" charset="-94"/>
              </a:rPr>
              <a:t>important</a:t>
            </a:r>
            <a:r>
              <a:rPr lang="tr-TR" sz="1100" dirty="0">
                <a:latin typeface="Rajdhani SemiBold" panose="02000000000000000000" pitchFamily="2" charset="-94"/>
              </a:rPr>
              <a:t> </a:t>
            </a:r>
            <a:r>
              <a:rPr lang="tr-TR" sz="1100" dirty="0" err="1">
                <a:latin typeface="Rajdhani SemiBold" panose="02000000000000000000" pitchFamily="2" charset="-94"/>
              </a:rPr>
              <a:t>than</a:t>
            </a:r>
            <a:r>
              <a:rPr lang="tr-TR" sz="1100" dirty="0">
                <a:latin typeface="Rajdhani SemiBold" panose="02000000000000000000" pitchFamily="2" charset="-94"/>
              </a:rPr>
              <a:t> </a:t>
            </a:r>
            <a:r>
              <a:rPr lang="tr-TR" sz="1100" dirty="0" err="1">
                <a:latin typeface="Rajdhani SemiBold" panose="02000000000000000000" pitchFamily="2" charset="-94"/>
              </a:rPr>
              <a:t>before</a:t>
            </a:r>
            <a:r>
              <a:rPr lang="tr-TR" sz="1100" dirty="0">
                <a:latin typeface="Rajdhani SemiBold" panose="02000000000000000000" pitchFamily="2" charset="-94"/>
              </a:rPr>
              <a:t> in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digital</a:t>
            </a:r>
            <a:r>
              <a:rPr lang="tr-TR" sz="1100" dirty="0">
                <a:latin typeface="Rajdhani SemiBold" panose="02000000000000000000" pitchFamily="2" charset="-94"/>
              </a:rPr>
              <a:t> World. it </a:t>
            </a:r>
            <a:r>
              <a:rPr lang="tr-TR" sz="1100" dirty="0" err="1">
                <a:latin typeface="Rajdhani SemiBold" panose="02000000000000000000" pitchFamily="2" charset="-94"/>
              </a:rPr>
              <a:t>will</a:t>
            </a:r>
            <a:r>
              <a:rPr lang="tr-TR" sz="1100" dirty="0">
                <a:latin typeface="Rajdhani SemiBold" panose="02000000000000000000" pitchFamily="2" charset="-94"/>
              </a:rPr>
              <a:t> be </a:t>
            </a:r>
            <a:r>
              <a:rPr lang="tr-TR" sz="1100" dirty="0" err="1">
                <a:latin typeface="Rajdhani SemiBold" panose="02000000000000000000" pitchFamily="2" charset="-94"/>
              </a:rPr>
              <a:t>easier</a:t>
            </a:r>
            <a:r>
              <a:rPr lang="tr-TR" sz="1100" dirty="0">
                <a:latin typeface="Rajdhani SemiBold" panose="02000000000000000000" pitchFamily="2" charset="-94"/>
              </a:rPr>
              <a:t> </a:t>
            </a:r>
            <a:r>
              <a:rPr lang="tr-TR" sz="1100" dirty="0" err="1">
                <a:latin typeface="Rajdhani SemiBold" panose="02000000000000000000" pitchFamily="2" charset="-94"/>
              </a:rPr>
              <a:t>to</a:t>
            </a:r>
            <a:r>
              <a:rPr lang="tr-TR" sz="1100" dirty="0">
                <a:latin typeface="Rajdhani SemiBold" panose="02000000000000000000" pitchFamily="2" charset="-94"/>
              </a:rPr>
              <a:t> </a:t>
            </a:r>
            <a:r>
              <a:rPr lang="tr-TR" sz="1100" dirty="0" err="1">
                <a:latin typeface="Rajdhani SemiBold" panose="02000000000000000000" pitchFamily="2" charset="-94"/>
              </a:rPr>
              <a:t>overcome</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post covid-19 </a:t>
            </a:r>
            <a:r>
              <a:rPr lang="tr-TR" sz="1100" dirty="0" err="1">
                <a:latin typeface="Rajdhani SemiBold" panose="02000000000000000000" pitchFamily="2" charset="-94"/>
              </a:rPr>
              <a:t>threshold</a:t>
            </a:r>
            <a:r>
              <a:rPr lang="tr-TR" sz="1100" dirty="0">
                <a:latin typeface="Rajdhani SemiBold" panose="02000000000000000000" pitchFamily="2" charset="-94"/>
              </a:rPr>
              <a:t> in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digital</a:t>
            </a:r>
            <a:r>
              <a:rPr lang="tr-TR" sz="1100" dirty="0">
                <a:latin typeface="Rajdhani SemiBold" panose="02000000000000000000" pitchFamily="2" charset="-94"/>
              </a:rPr>
              <a:t> market, </a:t>
            </a:r>
            <a:r>
              <a:rPr lang="tr-TR" sz="1100" dirty="0" err="1">
                <a:latin typeface="Rajdhani SemiBold" panose="02000000000000000000" pitchFamily="2" charset="-94"/>
              </a:rPr>
              <a:t>therefore</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stakeholders</a:t>
            </a:r>
            <a:r>
              <a:rPr lang="tr-TR" sz="1100" dirty="0">
                <a:latin typeface="Rajdhani SemiBold" panose="02000000000000000000" pitchFamily="2" charset="-94"/>
              </a:rPr>
              <a:t> </a:t>
            </a:r>
            <a:r>
              <a:rPr lang="tr-TR" sz="1100" dirty="0" err="1">
                <a:latin typeface="Rajdhani SemiBold" panose="02000000000000000000" pitchFamily="2" charset="-94"/>
              </a:rPr>
              <a:t>especially</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real</a:t>
            </a:r>
            <a:r>
              <a:rPr lang="tr-TR" sz="1100" dirty="0">
                <a:latin typeface="Rajdhani SemiBold" panose="02000000000000000000" pitchFamily="2" charset="-94"/>
              </a:rPr>
              <a:t> </a:t>
            </a:r>
            <a:r>
              <a:rPr lang="tr-TR" sz="1100" dirty="0" err="1">
                <a:latin typeface="Rajdhani SemiBold" panose="02000000000000000000" pitchFamily="2" charset="-94"/>
              </a:rPr>
              <a:t>estate</a:t>
            </a:r>
            <a:r>
              <a:rPr lang="tr-TR" sz="1100" dirty="0">
                <a:latin typeface="Rajdhani SemiBold" panose="02000000000000000000" pitchFamily="2" charset="-94"/>
              </a:rPr>
              <a:t> </a:t>
            </a:r>
            <a:r>
              <a:rPr lang="tr-TR" sz="1100" dirty="0" err="1">
                <a:latin typeface="Rajdhani SemiBold" panose="02000000000000000000" pitchFamily="2" charset="-94"/>
              </a:rPr>
              <a:t>sector</a:t>
            </a:r>
            <a:r>
              <a:rPr lang="tr-TR" sz="1100" dirty="0">
                <a:latin typeface="Rajdhani SemiBold" panose="02000000000000000000" pitchFamily="2" charset="-94"/>
              </a:rPr>
              <a:t> in </a:t>
            </a:r>
            <a:r>
              <a:rPr lang="tr-TR" sz="1100" dirty="0" err="1">
                <a:latin typeface="Rajdhani SemiBold" panose="02000000000000000000" pitchFamily="2" charset="-94"/>
              </a:rPr>
              <a:t>Turkey</a:t>
            </a:r>
            <a:r>
              <a:rPr lang="tr-TR" sz="1100" dirty="0">
                <a:latin typeface="Rajdhani SemiBold" panose="02000000000000000000" pitchFamily="2" charset="-94"/>
              </a:rPr>
              <a:t> </a:t>
            </a:r>
            <a:r>
              <a:rPr lang="tr-TR" sz="1100" dirty="0" err="1">
                <a:latin typeface="Rajdhani SemiBold" panose="02000000000000000000" pitchFamily="2" charset="-94"/>
              </a:rPr>
              <a:t>have</a:t>
            </a:r>
            <a:r>
              <a:rPr lang="tr-TR" sz="1100" dirty="0">
                <a:latin typeface="Rajdhani SemiBold" panose="02000000000000000000" pitchFamily="2" charset="-94"/>
              </a:rPr>
              <a:t> </a:t>
            </a:r>
            <a:r>
              <a:rPr lang="tr-TR" sz="1100" dirty="0" err="1">
                <a:latin typeface="Rajdhani SemiBold" panose="02000000000000000000" pitchFamily="2" charset="-94"/>
              </a:rPr>
              <a:t>to</a:t>
            </a:r>
            <a:r>
              <a:rPr lang="tr-TR" sz="1100" dirty="0">
                <a:latin typeface="Rajdhani SemiBold" panose="02000000000000000000" pitchFamily="2" charset="-94"/>
              </a:rPr>
              <a:t> </a:t>
            </a:r>
            <a:r>
              <a:rPr lang="tr-TR" sz="1100" dirty="0" err="1">
                <a:latin typeface="Rajdhani SemiBold" panose="02000000000000000000" pitchFamily="2" charset="-94"/>
              </a:rPr>
              <a:t>use</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digital</a:t>
            </a:r>
            <a:r>
              <a:rPr lang="tr-TR" sz="1100" dirty="0">
                <a:latin typeface="Rajdhani SemiBold" panose="02000000000000000000" pitchFamily="2" charset="-94"/>
              </a:rPr>
              <a:t> </a:t>
            </a:r>
            <a:r>
              <a:rPr lang="tr-TR" sz="1100" dirty="0" err="1">
                <a:latin typeface="Rajdhani SemiBold" panose="02000000000000000000" pitchFamily="2" charset="-94"/>
              </a:rPr>
              <a:t>infrastructure</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a:t>
            </a:r>
            <a:r>
              <a:rPr lang="tr-TR" sz="1100" dirty="0" err="1">
                <a:latin typeface="Rajdhani SemiBold" panose="02000000000000000000" pitchFamily="2" charset="-94"/>
              </a:rPr>
              <a:t>proptech</a:t>
            </a:r>
            <a:r>
              <a:rPr lang="tr-TR" sz="1100" dirty="0">
                <a:latin typeface="Rajdhani SemiBold" panose="02000000000000000000" pitchFamily="2" charset="-94"/>
              </a:rPr>
              <a:t> </a:t>
            </a:r>
            <a:r>
              <a:rPr lang="tr-TR" sz="1100" dirty="0" err="1">
                <a:latin typeface="Rajdhani SemiBold" panose="02000000000000000000" pitchFamily="2" charset="-94"/>
              </a:rPr>
              <a:t>applications</a:t>
            </a:r>
            <a:r>
              <a:rPr lang="tr-TR" sz="1100" dirty="0">
                <a:latin typeface="Rajdhani SemiBold" panose="02000000000000000000" pitchFamily="2" charset="-94"/>
              </a:rPr>
              <a:t> </a:t>
            </a:r>
            <a:r>
              <a:rPr lang="tr-TR" sz="1100" dirty="0" err="1">
                <a:latin typeface="Rajdhani SemiBold" panose="02000000000000000000" pitchFamily="2" charset="-94"/>
              </a:rPr>
              <a:t>quickly</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a:t>
            </a:r>
            <a:r>
              <a:rPr lang="tr-TR" sz="1100" dirty="0" err="1">
                <a:latin typeface="Rajdhani SemiBold" panose="02000000000000000000" pitchFamily="2" charset="-94"/>
              </a:rPr>
              <a:t>effectivly</a:t>
            </a:r>
            <a:r>
              <a:rPr lang="tr-TR" sz="1100" dirty="0">
                <a:latin typeface="Rajdhani SemiBold" panose="02000000000000000000" pitchFamily="2" charset="-94"/>
              </a:rPr>
              <a:t>.</a:t>
            </a:r>
          </a:p>
          <a:p>
            <a:pPr algn="just"/>
            <a:r>
              <a:rPr lang="tr-TR" sz="1100" dirty="0">
                <a:latin typeface="Rajdhani SemiBold" panose="02000000000000000000" pitchFamily="2" charset="-94"/>
              </a:rPr>
              <a:t> </a:t>
            </a:r>
          </a:p>
          <a:p>
            <a:pPr algn="just"/>
            <a:r>
              <a:rPr lang="tr-TR" sz="1100" dirty="0" err="1">
                <a:latin typeface="Rajdhani SemiBold" panose="02000000000000000000" pitchFamily="2" charset="-94"/>
              </a:rPr>
              <a:t>In</a:t>
            </a:r>
            <a:r>
              <a:rPr lang="tr-TR" sz="1100" dirty="0">
                <a:latin typeface="Rajdhani SemiBold" panose="02000000000000000000" pitchFamily="2" charset="-94"/>
              </a:rPr>
              <a:t> </a:t>
            </a:r>
            <a:r>
              <a:rPr lang="tr-TR" sz="1100" dirty="0" err="1">
                <a:latin typeface="Rajdhani SemiBold" panose="02000000000000000000" pitchFamily="2" charset="-94"/>
              </a:rPr>
              <a:t>this</a:t>
            </a:r>
            <a:r>
              <a:rPr lang="tr-TR" sz="1100" dirty="0">
                <a:latin typeface="Rajdhani SemiBold" panose="02000000000000000000" pitchFamily="2" charset="-94"/>
              </a:rPr>
              <a:t> </a:t>
            </a:r>
            <a:r>
              <a:rPr lang="tr-TR" sz="1100" dirty="0" err="1">
                <a:latin typeface="Rajdhani SemiBold" panose="02000000000000000000" pitchFamily="2" charset="-94"/>
              </a:rPr>
              <a:t>period</a:t>
            </a:r>
            <a:r>
              <a:rPr lang="tr-TR" sz="1100" dirty="0">
                <a:latin typeface="Rajdhani SemiBold" panose="02000000000000000000" pitchFamily="2" charset="-94"/>
              </a:rPr>
              <a:t>, </a:t>
            </a:r>
            <a:r>
              <a:rPr lang="tr-TR" sz="1100" dirty="0" err="1">
                <a:latin typeface="Rajdhani SemiBold" panose="02000000000000000000" pitchFamily="2" charset="-94"/>
              </a:rPr>
              <a:t>our</a:t>
            </a:r>
            <a:r>
              <a:rPr lang="tr-TR" sz="1100" dirty="0">
                <a:latin typeface="Rajdhani SemiBold" panose="02000000000000000000" pitchFamily="2" charset="-94"/>
              </a:rPr>
              <a:t> </a:t>
            </a:r>
            <a:r>
              <a:rPr lang="tr-TR" sz="1100" dirty="0" err="1">
                <a:latin typeface="Rajdhani SemiBold" panose="02000000000000000000" pitchFamily="2" charset="-94"/>
              </a:rPr>
              <a:t>country</a:t>
            </a:r>
            <a:r>
              <a:rPr lang="tr-TR" sz="1100" dirty="0">
                <a:latin typeface="Rajdhani SemiBold" panose="02000000000000000000" pitchFamily="2" charset="-94"/>
              </a:rPr>
              <a:t> has set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best</a:t>
            </a:r>
            <a:r>
              <a:rPr lang="tr-TR" sz="1100" dirty="0">
                <a:latin typeface="Rajdhani SemiBold" panose="02000000000000000000" pitchFamily="2" charset="-94"/>
              </a:rPr>
              <a:t> </a:t>
            </a:r>
            <a:r>
              <a:rPr lang="tr-TR" sz="1100" dirty="0" err="1">
                <a:latin typeface="Rajdhani SemiBold" panose="02000000000000000000" pitchFamily="2" charset="-94"/>
              </a:rPr>
              <a:t>example</a:t>
            </a:r>
            <a:r>
              <a:rPr lang="tr-TR" sz="1100" dirty="0">
                <a:latin typeface="Rajdhani SemiBold" panose="02000000000000000000" pitchFamily="2" charset="-94"/>
              </a:rPr>
              <a:t> </a:t>
            </a:r>
            <a:r>
              <a:rPr lang="tr-TR" sz="1100" dirty="0" err="1">
                <a:latin typeface="Rajdhani SemiBold" panose="02000000000000000000" pitchFamily="2" charset="-94"/>
              </a:rPr>
              <a:t>decisiding</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a:t>
            </a:r>
            <a:r>
              <a:rPr lang="tr-TR" sz="1100" dirty="0" err="1">
                <a:latin typeface="Rajdhani SemiBold" panose="02000000000000000000" pitchFamily="2" charset="-94"/>
              </a:rPr>
              <a:t>implementing</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proactive</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a:t>
            </a:r>
            <a:r>
              <a:rPr lang="tr-TR" sz="1100" dirty="0" err="1">
                <a:latin typeface="Rajdhani SemiBold" panose="02000000000000000000" pitchFamily="2" charset="-94"/>
              </a:rPr>
              <a:t>constructive</a:t>
            </a:r>
            <a:r>
              <a:rPr lang="tr-TR" sz="1100" dirty="0">
                <a:latin typeface="Rajdhani SemiBold" panose="02000000000000000000" pitchFamily="2" charset="-94"/>
              </a:rPr>
              <a:t> </a:t>
            </a:r>
            <a:r>
              <a:rPr lang="tr-TR" sz="1100" dirty="0" err="1">
                <a:latin typeface="Rajdhani SemiBold" panose="02000000000000000000" pitchFamily="2" charset="-94"/>
              </a:rPr>
              <a:t>prevention</a:t>
            </a:r>
            <a:r>
              <a:rPr lang="tr-TR" sz="1100" dirty="0">
                <a:latin typeface="Rajdhani SemiBold" panose="02000000000000000000" pitchFamily="2" charset="-94"/>
              </a:rPr>
              <a:t> </a:t>
            </a:r>
            <a:r>
              <a:rPr lang="tr-TR" sz="1100" dirty="0" err="1">
                <a:latin typeface="Rajdhani SemiBold" panose="02000000000000000000" pitchFamily="2" charset="-94"/>
              </a:rPr>
              <a:t>packages</a:t>
            </a:r>
            <a:r>
              <a:rPr lang="tr-TR" sz="1100" dirty="0">
                <a:latin typeface="Rajdhani SemiBold" panose="02000000000000000000" pitchFamily="2" charset="-94"/>
              </a:rPr>
              <a:t> </a:t>
            </a:r>
            <a:r>
              <a:rPr lang="tr-TR" sz="1100" dirty="0" err="1">
                <a:latin typeface="Rajdhani SemiBold" panose="02000000000000000000" pitchFamily="2" charset="-94"/>
              </a:rPr>
              <a:t>to</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world's</a:t>
            </a:r>
            <a:r>
              <a:rPr lang="tr-TR" sz="1100" dirty="0">
                <a:latin typeface="Rajdhani SemiBold" panose="02000000000000000000" pitchFamily="2" charset="-94"/>
              </a:rPr>
              <a:t> </a:t>
            </a:r>
            <a:r>
              <a:rPr lang="tr-TR" sz="1100" dirty="0" err="1">
                <a:latin typeface="Rajdhani SemiBold" panose="02000000000000000000" pitchFamily="2" charset="-94"/>
              </a:rPr>
              <a:t>public</a:t>
            </a:r>
            <a:r>
              <a:rPr lang="tr-TR" sz="1100" dirty="0">
                <a:latin typeface="Rajdhani SemiBold" panose="02000000000000000000" pitchFamily="2" charset="-94"/>
              </a:rPr>
              <a:t> </a:t>
            </a:r>
            <a:r>
              <a:rPr lang="tr-TR" sz="1100" dirty="0" err="1">
                <a:latin typeface="Rajdhani SemiBold" panose="02000000000000000000" pitchFamily="2" charset="-94"/>
              </a:rPr>
              <a:t>opinion</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has </a:t>
            </a:r>
            <a:r>
              <a:rPr lang="tr-TR" sz="1100" dirty="0" err="1">
                <a:latin typeface="Rajdhani SemiBold" panose="02000000000000000000" pitchFamily="2" charset="-94"/>
              </a:rPr>
              <a:t>signed</a:t>
            </a:r>
            <a:r>
              <a:rPr lang="tr-TR" sz="1100" dirty="0">
                <a:latin typeface="Rajdhani SemiBold" panose="02000000000000000000" pitchFamily="2" charset="-94"/>
              </a:rPr>
              <a:t> </a:t>
            </a:r>
            <a:r>
              <a:rPr lang="tr-TR" sz="1100" dirty="0" err="1">
                <a:latin typeface="Rajdhani SemiBold" panose="02000000000000000000" pitchFamily="2" charset="-94"/>
              </a:rPr>
              <a:t>indelible</a:t>
            </a:r>
            <a:r>
              <a:rPr lang="tr-TR" sz="1100" dirty="0">
                <a:latin typeface="Rajdhani SemiBold" panose="02000000000000000000" pitchFamily="2" charset="-94"/>
              </a:rPr>
              <a:t> </a:t>
            </a:r>
            <a:r>
              <a:rPr lang="tr-TR" sz="1100" dirty="0" err="1">
                <a:latin typeface="Rajdhani SemiBold" panose="02000000000000000000" pitchFamily="2" charset="-94"/>
              </a:rPr>
              <a:t>lines</a:t>
            </a:r>
            <a:r>
              <a:rPr lang="tr-TR" sz="1100" dirty="0">
                <a:latin typeface="Rajdhani SemiBold" panose="02000000000000000000" pitchFamily="2" charset="-94"/>
              </a:rPr>
              <a:t> in </a:t>
            </a:r>
            <a:r>
              <a:rPr lang="tr-TR" sz="1100" dirty="0" err="1">
                <a:latin typeface="Rajdhani SemiBold" panose="02000000000000000000" pitchFamily="2" charset="-94"/>
              </a:rPr>
              <a:t>humanitarian</a:t>
            </a:r>
            <a:r>
              <a:rPr lang="tr-TR" sz="1100" dirty="0">
                <a:latin typeface="Rajdhani SemiBold" panose="02000000000000000000" pitchFamily="2" charset="-94"/>
              </a:rPr>
              <a:t> </a:t>
            </a:r>
            <a:r>
              <a:rPr lang="tr-TR" sz="1100" dirty="0" err="1">
                <a:latin typeface="Rajdhani SemiBold" panose="02000000000000000000" pitchFamily="2" charset="-94"/>
              </a:rPr>
              <a:t>aid</a:t>
            </a:r>
            <a:r>
              <a:rPr lang="tr-TR" sz="1100" dirty="0">
                <a:latin typeface="Rajdhani SemiBold" panose="02000000000000000000" pitchFamily="2" charset="-94"/>
              </a:rPr>
              <a:t>, </a:t>
            </a:r>
            <a:r>
              <a:rPr lang="tr-TR" sz="1100" dirty="0" err="1">
                <a:latin typeface="Rajdhani SemiBold" panose="02000000000000000000" pitchFamily="2" charset="-94"/>
              </a:rPr>
              <a:t>including</a:t>
            </a:r>
            <a:r>
              <a:rPr lang="tr-TR" sz="1100" dirty="0">
                <a:latin typeface="Rajdhani SemiBold" panose="02000000000000000000" pitchFamily="2" charset="-94"/>
              </a:rPr>
              <a:t> </a:t>
            </a:r>
            <a:r>
              <a:rPr lang="tr-TR" sz="1100" dirty="0" err="1">
                <a:latin typeface="Rajdhani SemiBold" panose="02000000000000000000" pitchFamily="2" charset="-94"/>
              </a:rPr>
              <a:t>developed</a:t>
            </a:r>
            <a:r>
              <a:rPr lang="tr-TR" sz="1100" dirty="0">
                <a:latin typeface="Rajdhani SemiBold" panose="02000000000000000000" pitchFamily="2" charset="-94"/>
              </a:rPr>
              <a:t> </a:t>
            </a:r>
            <a:r>
              <a:rPr lang="tr-TR" sz="1100" dirty="0" err="1">
                <a:latin typeface="Rajdhani SemiBold" panose="02000000000000000000" pitchFamily="2" charset="-94"/>
              </a:rPr>
              <a:t>economies</a:t>
            </a:r>
            <a:r>
              <a:rPr lang="tr-TR" sz="1100" dirty="0">
                <a:latin typeface="Rajdhani SemiBold" panose="02000000000000000000" pitchFamily="2" charset="-94"/>
              </a:rPr>
              <a:t>.</a:t>
            </a:r>
          </a:p>
          <a:p>
            <a:pPr algn="just"/>
            <a:r>
              <a:rPr lang="tr-TR" sz="1100" dirty="0">
                <a:latin typeface="Rajdhani SemiBold" panose="02000000000000000000" pitchFamily="2" charset="-94"/>
              </a:rPr>
              <a:t> </a:t>
            </a:r>
          </a:p>
          <a:p>
            <a:pPr algn="just"/>
            <a:r>
              <a:rPr lang="tr-TR" sz="1100" dirty="0" err="1">
                <a:latin typeface="Rajdhani SemiBold" panose="02000000000000000000" pitchFamily="2" charset="-94"/>
              </a:rPr>
              <a:t>Those</a:t>
            </a:r>
            <a:r>
              <a:rPr lang="tr-TR" sz="1100" dirty="0">
                <a:latin typeface="Rajdhani SemiBold" panose="02000000000000000000" pitchFamily="2" charset="-94"/>
              </a:rPr>
              <a:t> </a:t>
            </a:r>
            <a:r>
              <a:rPr lang="tr-TR" sz="1100" dirty="0" err="1">
                <a:latin typeface="Rajdhani SemiBold" panose="02000000000000000000" pitchFamily="2" charset="-94"/>
              </a:rPr>
              <a:t>who</a:t>
            </a:r>
            <a:r>
              <a:rPr lang="tr-TR" sz="1100" dirty="0">
                <a:latin typeface="Rajdhani SemiBold" panose="02000000000000000000" pitchFamily="2" charset="-94"/>
              </a:rPr>
              <a:t>  </a:t>
            </a:r>
            <a:r>
              <a:rPr lang="tr-TR" sz="1100" dirty="0" err="1">
                <a:latin typeface="Rajdhani SemiBold" panose="02000000000000000000" pitchFamily="2" charset="-94"/>
              </a:rPr>
              <a:t>invest</a:t>
            </a:r>
            <a:r>
              <a:rPr lang="tr-TR" sz="1100" dirty="0">
                <a:latin typeface="Rajdhani SemiBold" panose="02000000000000000000" pitchFamily="2" charset="-94"/>
              </a:rPr>
              <a:t> in </a:t>
            </a:r>
            <a:r>
              <a:rPr lang="tr-TR" sz="1100" dirty="0" err="1">
                <a:latin typeface="Rajdhani SemiBold" panose="02000000000000000000" pitchFamily="2" charset="-94"/>
              </a:rPr>
              <a:t>real</a:t>
            </a:r>
            <a:r>
              <a:rPr lang="tr-TR" sz="1100" dirty="0">
                <a:latin typeface="Rajdhani SemiBold" panose="02000000000000000000" pitchFamily="2" charset="-94"/>
              </a:rPr>
              <a:t> </a:t>
            </a:r>
            <a:r>
              <a:rPr lang="tr-TR" sz="1100" dirty="0" err="1">
                <a:latin typeface="Rajdhani SemiBold" panose="02000000000000000000" pitchFamily="2" charset="-94"/>
              </a:rPr>
              <a:t>estate</a:t>
            </a:r>
            <a:r>
              <a:rPr lang="tr-TR" sz="1100" dirty="0">
                <a:latin typeface="Rajdhani SemiBold" panose="02000000000000000000" pitchFamily="2" charset="-94"/>
              </a:rPr>
              <a:t> in </a:t>
            </a:r>
            <a:r>
              <a:rPr lang="tr-TR" sz="1100" dirty="0" err="1">
                <a:latin typeface="Rajdhani SemiBold" panose="02000000000000000000" pitchFamily="2" charset="-94"/>
              </a:rPr>
              <a:t>Turkey</a:t>
            </a:r>
            <a:r>
              <a:rPr lang="tr-TR" sz="1100" dirty="0">
                <a:latin typeface="Rajdhani SemiBold" panose="02000000000000000000" pitchFamily="2" charset="-94"/>
              </a:rPr>
              <a:t>, is </a:t>
            </a:r>
            <a:r>
              <a:rPr lang="tr-TR" sz="1100" dirty="0" err="1">
                <a:latin typeface="Rajdhani SemiBold" panose="02000000000000000000" pitchFamily="2" charset="-94"/>
              </a:rPr>
              <a:t>now</a:t>
            </a:r>
            <a:r>
              <a:rPr lang="tr-TR" sz="1100" dirty="0">
                <a:latin typeface="Rajdhani SemiBold" panose="02000000000000000000" pitchFamily="2" charset="-94"/>
              </a:rPr>
              <a:t> far </a:t>
            </a:r>
            <a:r>
              <a:rPr lang="tr-TR" sz="1100" dirty="0" err="1">
                <a:latin typeface="Rajdhani SemiBold" panose="02000000000000000000" pitchFamily="2" charset="-94"/>
              </a:rPr>
              <a:t>past</a:t>
            </a:r>
            <a:r>
              <a:rPr lang="tr-TR" sz="1100" dirty="0">
                <a:latin typeface="Rajdhani SemiBold" panose="02000000000000000000" pitchFamily="2" charset="-94"/>
              </a:rPr>
              <a:t> </a:t>
            </a:r>
            <a:r>
              <a:rPr lang="tr-TR" sz="1100" dirty="0" err="1">
                <a:latin typeface="Rajdhani SemiBold" panose="02000000000000000000" pitchFamily="2" charset="-94"/>
              </a:rPr>
              <a:t>beyond</a:t>
            </a:r>
            <a:r>
              <a:rPr lang="tr-TR" sz="1100" dirty="0">
                <a:latin typeface="Rajdhani SemiBold" panose="02000000000000000000" pitchFamily="2" charset="-94"/>
              </a:rPr>
              <a:t> </a:t>
            </a:r>
            <a:r>
              <a:rPr lang="tr-TR" sz="1100" dirty="0" err="1">
                <a:latin typeface="Rajdhani SemiBold" panose="02000000000000000000" pitchFamily="2" charset="-94"/>
              </a:rPr>
              <a:t>investing</a:t>
            </a:r>
            <a:r>
              <a:rPr lang="tr-TR" sz="1100" dirty="0">
                <a:latin typeface="Rajdhani SemiBold" panose="02000000000000000000" pitchFamily="2" charset="-94"/>
              </a:rPr>
              <a:t> in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future</a:t>
            </a:r>
            <a:r>
              <a:rPr lang="tr-TR" sz="1100" dirty="0">
                <a:latin typeface="Rajdhani SemiBold" panose="02000000000000000000" pitchFamily="2" charset="-94"/>
              </a:rPr>
              <a:t>.</a:t>
            </a:r>
          </a:p>
          <a:p>
            <a:pPr algn="just"/>
            <a:endParaRPr lang="tr-TR" sz="1100" dirty="0">
              <a:latin typeface="Rajdhani SemiBold" panose="02000000000000000000" pitchFamily="2" charset="-94"/>
            </a:endParaRPr>
          </a:p>
          <a:p>
            <a:pPr algn="just"/>
            <a:r>
              <a:rPr lang="tr-TR" sz="1100" dirty="0" err="1">
                <a:latin typeface="Rajdhani SemiBold" panose="02000000000000000000" pitchFamily="2" charset="-94"/>
              </a:rPr>
              <a:t>It</a:t>
            </a:r>
            <a:r>
              <a:rPr lang="tr-TR" sz="1100" dirty="0">
                <a:latin typeface="Rajdhani SemiBold" panose="02000000000000000000" pitchFamily="2" charset="-94"/>
              </a:rPr>
              <a:t> is a </a:t>
            </a:r>
            <a:r>
              <a:rPr lang="tr-TR" sz="1100" dirty="0" err="1">
                <a:latin typeface="Rajdhani SemiBold" panose="02000000000000000000" pitchFamily="2" charset="-94"/>
              </a:rPr>
              <a:t>fact</a:t>
            </a:r>
            <a:r>
              <a:rPr lang="tr-TR" sz="1100" dirty="0">
                <a:latin typeface="Rajdhani SemiBold" panose="02000000000000000000" pitchFamily="2" charset="-94"/>
              </a:rPr>
              <a:t> </a:t>
            </a:r>
            <a:r>
              <a:rPr lang="tr-TR" sz="1100" dirty="0" err="1">
                <a:latin typeface="Rajdhani SemiBold" panose="02000000000000000000" pitchFamily="2" charset="-94"/>
              </a:rPr>
              <a:t>that</a:t>
            </a:r>
            <a:r>
              <a:rPr lang="tr-TR" sz="1100" dirty="0">
                <a:latin typeface="Rajdhani SemiBold" panose="02000000000000000000" pitchFamily="2" charset="-94"/>
              </a:rPr>
              <a:t>, </a:t>
            </a:r>
            <a:r>
              <a:rPr lang="tr-TR" sz="1100" dirty="0" err="1">
                <a:latin typeface="Rajdhani SemiBold" panose="02000000000000000000" pitchFamily="2" charset="-94"/>
              </a:rPr>
              <a:t>those</a:t>
            </a:r>
            <a:r>
              <a:rPr lang="tr-TR" sz="1100" dirty="0">
                <a:latin typeface="Rajdhani SemiBold" panose="02000000000000000000" pitchFamily="2" charset="-94"/>
              </a:rPr>
              <a:t> </a:t>
            </a:r>
            <a:r>
              <a:rPr lang="tr-TR" sz="1100" dirty="0" err="1">
                <a:latin typeface="Rajdhani SemiBold" panose="02000000000000000000" pitchFamily="2" charset="-94"/>
              </a:rPr>
              <a:t>who</a:t>
            </a:r>
            <a:r>
              <a:rPr lang="tr-TR" sz="1100" dirty="0">
                <a:latin typeface="Rajdhani SemiBold" panose="02000000000000000000" pitchFamily="2" charset="-94"/>
              </a:rPr>
              <a:t> </a:t>
            </a:r>
            <a:r>
              <a:rPr lang="tr-TR" sz="1100" dirty="0" err="1">
                <a:latin typeface="Rajdhani SemiBold" panose="02000000000000000000" pitchFamily="2" charset="-94"/>
              </a:rPr>
              <a:t>invest</a:t>
            </a:r>
            <a:r>
              <a:rPr lang="tr-TR" sz="1100" dirty="0">
                <a:latin typeface="Rajdhani SemiBold" panose="02000000000000000000" pitchFamily="2" charset="-94"/>
              </a:rPr>
              <a:t> in </a:t>
            </a:r>
            <a:r>
              <a:rPr lang="tr-TR" sz="1100" dirty="0" err="1">
                <a:latin typeface="Rajdhani SemiBold" panose="02000000000000000000" pitchFamily="2" charset="-94"/>
              </a:rPr>
              <a:t>Turkey</a:t>
            </a:r>
            <a:r>
              <a:rPr lang="tr-TR" sz="1100" dirty="0">
                <a:latin typeface="Rajdhani SemiBold" panose="02000000000000000000" pitchFamily="2" charset="-94"/>
              </a:rPr>
              <a:t>, </a:t>
            </a:r>
            <a:r>
              <a:rPr lang="tr-TR" sz="1100" dirty="0" err="1">
                <a:latin typeface="Rajdhani SemiBold" panose="02000000000000000000" pitchFamily="2" charset="-94"/>
              </a:rPr>
              <a:t>will</a:t>
            </a:r>
            <a:r>
              <a:rPr lang="tr-TR" sz="1100" dirty="0">
                <a:latin typeface="Rajdhani SemiBold" panose="02000000000000000000" pitchFamily="2" charset="-94"/>
              </a:rPr>
              <a:t> </a:t>
            </a:r>
            <a:r>
              <a:rPr lang="tr-TR" sz="1100" dirty="0" err="1">
                <a:latin typeface="Rajdhani SemiBold" panose="02000000000000000000" pitchFamily="2" charset="-94"/>
              </a:rPr>
              <a:t>also</a:t>
            </a:r>
            <a:r>
              <a:rPr lang="tr-TR" sz="1100" dirty="0">
                <a:latin typeface="Rajdhani SemiBold" panose="02000000000000000000" pitchFamily="2" charset="-94"/>
              </a:rPr>
              <a:t> be </a:t>
            </a:r>
            <a:r>
              <a:rPr lang="tr-TR" sz="1100" dirty="0" err="1">
                <a:latin typeface="Rajdhani SemiBold" panose="02000000000000000000" pitchFamily="2" charset="-94"/>
              </a:rPr>
              <a:t>investing</a:t>
            </a:r>
            <a:r>
              <a:rPr lang="tr-TR" sz="1100" dirty="0">
                <a:latin typeface="Rajdhani SemiBold" panose="02000000000000000000" pitchFamily="2" charset="-94"/>
              </a:rPr>
              <a:t> in </a:t>
            </a:r>
            <a:r>
              <a:rPr lang="tr-TR" sz="1100" dirty="0" err="1">
                <a:latin typeface="Rajdhani SemiBold" panose="02000000000000000000" pitchFamily="2" charset="-94"/>
              </a:rPr>
              <a:t>health</a:t>
            </a:r>
            <a:r>
              <a:rPr lang="tr-TR" sz="1100" dirty="0">
                <a:latin typeface="Rajdhani SemiBold" panose="02000000000000000000" pitchFamily="2" charset="-94"/>
              </a:rPr>
              <a:t> </a:t>
            </a:r>
            <a:r>
              <a:rPr lang="tr-TR" sz="1100" dirty="0" err="1">
                <a:latin typeface="Rajdhani SemiBold" panose="02000000000000000000" pitchFamily="2" charset="-94"/>
              </a:rPr>
              <a:t>opportunities</a:t>
            </a:r>
            <a:r>
              <a:rPr lang="tr-TR" sz="1100" dirty="0">
                <a:latin typeface="Rajdhani SemiBold" panose="02000000000000000000" pitchFamily="2" charset="-94"/>
              </a:rPr>
              <a:t> </a:t>
            </a:r>
          </a:p>
          <a:p>
            <a:pPr algn="just"/>
            <a:r>
              <a:rPr lang="tr-TR" sz="1100" dirty="0" err="1">
                <a:latin typeface="Rajdhani SemiBold" panose="02000000000000000000" pitchFamily="2" charset="-94"/>
              </a:rPr>
              <a:t>Those</a:t>
            </a:r>
            <a:r>
              <a:rPr lang="tr-TR" sz="1100" dirty="0">
                <a:latin typeface="Rajdhani SemiBold" panose="02000000000000000000" pitchFamily="2" charset="-94"/>
              </a:rPr>
              <a:t> </a:t>
            </a:r>
            <a:r>
              <a:rPr lang="tr-TR" sz="1100" dirty="0" err="1">
                <a:latin typeface="Rajdhani SemiBold" panose="02000000000000000000" pitchFamily="2" charset="-94"/>
              </a:rPr>
              <a:t>who</a:t>
            </a:r>
            <a:r>
              <a:rPr lang="tr-TR" sz="1100" dirty="0">
                <a:latin typeface="Rajdhani SemiBold" panose="02000000000000000000" pitchFamily="2" charset="-94"/>
              </a:rPr>
              <a:t> </a:t>
            </a:r>
            <a:r>
              <a:rPr lang="tr-TR" sz="1100" dirty="0" err="1">
                <a:latin typeface="Rajdhani SemiBold" panose="02000000000000000000" pitchFamily="2" charset="-94"/>
              </a:rPr>
              <a:t>invest</a:t>
            </a:r>
            <a:r>
              <a:rPr lang="tr-TR" sz="1100" dirty="0">
                <a:latin typeface="Rajdhani SemiBold" panose="02000000000000000000" pitchFamily="2" charset="-94"/>
              </a:rPr>
              <a:t> in </a:t>
            </a:r>
            <a:r>
              <a:rPr lang="tr-TR" sz="1100" dirty="0" err="1">
                <a:latin typeface="Rajdhani SemiBold" panose="02000000000000000000" pitchFamily="2" charset="-94"/>
              </a:rPr>
              <a:t>Turkey</a:t>
            </a:r>
            <a:r>
              <a:rPr lang="tr-TR" sz="1100" dirty="0">
                <a:latin typeface="Rajdhani SemiBold" panose="02000000000000000000" pitchFamily="2" charset="-94"/>
              </a:rPr>
              <a:t>, </a:t>
            </a:r>
            <a:r>
              <a:rPr lang="tr-TR" sz="1100" dirty="0" err="1">
                <a:latin typeface="Rajdhani SemiBold" panose="02000000000000000000" pitchFamily="2" charset="-94"/>
              </a:rPr>
              <a:t>will</a:t>
            </a:r>
            <a:r>
              <a:rPr lang="tr-TR" sz="1100" dirty="0">
                <a:latin typeface="Rajdhani SemiBold" panose="02000000000000000000" pitchFamily="2" charset="-94"/>
              </a:rPr>
              <a:t> be </a:t>
            </a:r>
            <a:r>
              <a:rPr lang="tr-TR" sz="1100" dirty="0" err="1">
                <a:latin typeface="Rajdhani SemiBold" panose="02000000000000000000" pitchFamily="2" charset="-94"/>
              </a:rPr>
              <a:t>investing</a:t>
            </a:r>
            <a:r>
              <a:rPr lang="tr-TR" sz="1100" dirty="0">
                <a:latin typeface="Rajdhani SemiBold" panose="02000000000000000000" pitchFamily="2" charset="-94"/>
              </a:rPr>
              <a:t> in not </a:t>
            </a:r>
            <a:r>
              <a:rPr lang="tr-TR" sz="1100" dirty="0" err="1">
                <a:latin typeface="Rajdhani SemiBold" panose="02000000000000000000" pitchFamily="2" charset="-94"/>
              </a:rPr>
              <a:t>only</a:t>
            </a:r>
            <a:r>
              <a:rPr lang="tr-TR" sz="1100" dirty="0">
                <a:latin typeface="Rajdhani SemiBold" panose="02000000000000000000" pitchFamily="2" charset="-94"/>
              </a:rPr>
              <a:t> a </a:t>
            </a:r>
            <a:r>
              <a:rPr lang="tr-TR" sz="1100" dirty="0" err="1">
                <a:latin typeface="Rajdhani SemiBold" panose="02000000000000000000" pitchFamily="2" charset="-94"/>
              </a:rPr>
              <a:t>peaceful</a:t>
            </a:r>
            <a:r>
              <a:rPr lang="tr-TR" sz="1100" dirty="0">
                <a:latin typeface="Rajdhani SemiBold" panose="02000000000000000000" pitchFamily="2" charset="-94"/>
              </a:rPr>
              <a:t> </a:t>
            </a:r>
            <a:r>
              <a:rPr lang="tr-TR" sz="1100" dirty="0" err="1">
                <a:latin typeface="Rajdhani SemiBold" panose="02000000000000000000" pitchFamily="2" charset="-94"/>
              </a:rPr>
              <a:t>future</a:t>
            </a:r>
            <a:r>
              <a:rPr lang="tr-TR" sz="1100" dirty="0">
                <a:latin typeface="Rajdhani SemiBold" panose="02000000000000000000" pitchFamily="2" charset="-94"/>
              </a:rPr>
              <a:t> but </a:t>
            </a:r>
            <a:r>
              <a:rPr lang="tr-TR" sz="1100" dirty="0" err="1">
                <a:latin typeface="Rajdhani SemiBold" panose="02000000000000000000" pitchFamily="2" charset="-94"/>
              </a:rPr>
              <a:t>also</a:t>
            </a:r>
            <a:r>
              <a:rPr lang="tr-TR" sz="1100" dirty="0">
                <a:latin typeface="Rajdhani SemiBold" panose="02000000000000000000" pitchFamily="2" charset="-94"/>
              </a:rPr>
              <a:t> a </a:t>
            </a:r>
            <a:r>
              <a:rPr lang="tr-TR" sz="1100" dirty="0" err="1">
                <a:latin typeface="Rajdhani SemiBold" panose="02000000000000000000" pitchFamily="2" charset="-94"/>
              </a:rPr>
              <a:t>healthy</a:t>
            </a:r>
            <a:r>
              <a:rPr lang="tr-TR" sz="1100" dirty="0">
                <a:latin typeface="Rajdhani SemiBold" panose="02000000000000000000" pitchFamily="2" charset="-94"/>
              </a:rPr>
              <a:t> </a:t>
            </a:r>
            <a:r>
              <a:rPr lang="tr-TR" sz="1100" dirty="0" err="1">
                <a:latin typeface="Rajdhani SemiBold" panose="02000000000000000000" pitchFamily="2" charset="-94"/>
              </a:rPr>
              <a:t>climate</a:t>
            </a:r>
            <a:r>
              <a:rPr lang="tr-TR" sz="1100" dirty="0">
                <a:latin typeface="Rajdhani SemiBold" panose="02000000000000000000" pitchFamily="2" charset="-94"/>
              </a:rPr>
              <a:t>.</a:t>
            </a:r>
          </a:p>
          <a:p>
            <a:pPr algn="just"/>
            <a:r>
              <a:rPr lang="tr-TR" sz="1100" dirty="0" err="1">
                <a:latin typeface="Rajdhani SemiBold" panose="02000000000000000000" pitchFamily="2" charset="-94"/>
              </a:rPr>
              <a:t>Those</a:t>
            </a:r>
            <a:r>
              <a:rPr lang="tr-TR" sz="1100" dirty="0">
                <a:latin typeface="Rajdhani SemiBold" panose="02000000000000000000" pitchFamily="2" charset="-94"/>
              </a:rPr>
              <a:t> </a:t>
            </a:r>
            <a:r>
              <a:rPr lang="tr-TR" sz="1100" dirty="0" err="1">
                <a:latin typeface="Rajdhani SemiBold" panose="02000000000000000000" pitchFamily="2" charset="-94"/>
              </a:rPr>
              <a:t>who</a:t>
            </a:r>
            <a:r>
              <a:rPr lang="tr-TR" sz="1100" dirty="0">
                <a:latin typeface="Rajdhani SemiBold" panose="02000000000000000000" pitchFamily="2" charset="-94"/>
              </a:rPr>
              <a:t> </a:t>
            </a:r>
            <a:r>
              <a:rPr lang="tr-TR" sz="1100" dirty="0" err="1">
                <a:latin typeface="Rajdhani SemiBold" panose="02000000000000000000" pitchFamily="2" charset="-94"/>
              </a:rPr>
              <a:t>invest</a:t>
            </a:r>
            <a:r>
              <a:rPr lang="tr-TR" sz="1100" dirty="0">
                <a:latin typeface="Rajdhani SemiBold" panose="02000000000000000000" pitchFamily="2" charset="-94"/>
              </a:rPr>
              <a:t> in </a:t>
            </a:r>
            <a:r>
              <a:rPr lang="tr-TR" sz="1100" dirty="0" err="1">
                <a:latin typeface="Rajdhani SemiBold" panose="02000000000000000000" pitchFamily="2" charset="-94"/>
              </a:rPr>
              <a:t>Turkey</a:t>
            </a:r>
            <a:r>
              <a:rPr lang="tr-TR" sz="1100" dirty="0">
                <a:latin typeface="Rajdhani SemiBold" panose="02000000000000000000" pitchFamily="2" charset="-94"/>
              </a:rPr>
              <a:t>,  </a:t>
            </a:r>
            <a:r>
              <a:rPr lang="tr-TR" sz="1100" dirty="0" err="1">
                <a:latin typeface="Rajdhani SemiBold" panose="02000000000000000000" pitchFamily="2" charset="-94"/>
              </a:rPr>
              <a:t>will</a:t>
            </a:r>
            <a:r>
              <a:rPr lang="tr-TR" sz="1100" dirty="0">
                <a:latin typeface="Rajdhani SemiBold" panose="02000000000000000000" pitchFamily="2" charset="-94"/>
              </a:rPr>
              <a:t> be </a:t>
            </a:r>
            <a:r>
              <a:rPr lang="tr-TR" sz="1100" dirty="0" err="1">
                <a:latin typeface="Rajdhani SemiBold" panose="02000000000000000000" pitchFamily="2" charset="-94"/>
              </a:rPr>
              <a:t>investing</a:t>
            </a:r>
            <a:r>
              <a:rPr lang="tr-TR" sz="1100" dirty="0">
                <a:latin typeface="Rajdhani SemiBold" panose="02000000000000000000" pitchFamily="2" charset="-94"/>
              </a:rPr>
              <a:t> in </a:t>
            </a:r>
            <a:r>
              <a:rPr lang="tr-TR" sz="1100" dirty="0" err="1">
                <a:latin typeface="Rajdhani SemiBold" panose="02000000000000000000" pitchFamily="2" charset="-94"/>
              </a:rPr>
              <a:t>health</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a:t>
            </a:r>
            <a:r>
              <a:rPr lang="tr-TR" sz="1100" dirty="0" err="1">
                <a:latin typeface="Rajdhani SemiBold" panose="02000000000000000000" pitchFamily="2" charset="-94"/>
              </a:rPr>
              <a:t>peace</a:t>
            </a:r>
            <a:r>
              <a:rPr lang="tr-TR" sz="1100" dirty="0">
                <a:latin typeface="Rajdhani SemiBold" panose="02000000000000000000" pitchFamily="2" charset="-94"/>
              </a:rPr>
              <a:t> </a:t>
            </a:r>
            <a:r>
              <a:rPr lang="tr-TR" sz="1100" dirty="0" err="1">
                <a:latin typeface="Rajdhani SemiBold" panose="02000000000000000000" pitchFamily="2" charset="-94"/>
              </a:rPr>
              <a:t>safe</a:t>
            </a:r>
            <a:r>
              <a:rPr lang="tr-TR" sz="1100" dirty="0">
                <a:latin typeface="Rajdhani SemiBold" panose="02000000000000000000" pitchFamily="2" charset="-94"/>
              </a:rPr>
              <a:t> </a:t>
            </a:r>
            <a:r>
              <a:rPr lang="tr-TR" sz="1100" dirty="0" err="1">
                <a:latin typeface="Rajdhani SemiBold" panose="02000000000000000000" pitchFamily="2" charset="-94"/>
              </a:rPr>
              <a:t>future</a:t>
            </a:r>
            <a:r>
              <a:rPr lang="tr-TR" sz="1100" dirty="0">
                <a:latin typeface="Rajdhani SemiBold" panose="02000000000000000000" pitchFamily="2" charset="-94"/>
              </a:rPr>
              <a:t> as </a:t>
            </a:r>
            <a:r>
              <a:rPr lang="tr-TR" sz="1100" dirty="0" err="1">
                <a:latin typeface="Rajdhani SemiBold" panose="02000000000000000000" pitchFamily="2" charset="-94"/>
              </a:rPr>
              <a:t>well</a:t>
            </a:r>
            <a:r>
              <a:rPr lang="tr-TR" sz="1100" dirty="0">
                <a:latin typeface="Rajdhani SemiBold" panose="02000000000000000000" pitchFamily="2" charset="-94"/>
              </a:rPr>
              <a:t> as a </a:t>
            </a:r>
            <a:r>
              <a:rPr lang="tr-TR" sz="1100" dirty="0" err="1">
                <a:latin typeface="Rajdhani SemiBold" panose="02000000000000000000" pitchFamily="2" charset="-94"/>
              </a:rPr>
              <a:t>strong</a:t>
            </a:r>
            <a:r>
              <a:rPr lang="tr-TR" sz="1100" dirty="0">
                <a:latin typeface="Rajdhani SemiBold" panose="02000000000000000000" pitchFamily="2" charset="-94"/>
              </a:rPr>
              <a:t> </a:t>
            </a:r>
            <a:r>
              <a:rPr lang="tr-TR" sz="1100" dirty="0" err="1">
                <a:latin typeface="Rajdhani SemiBold" panose="02000000000000000000" pitchFamily="2" charset="-94"/>
              </a:rPr>
              <a:t>administration</a:t>
            </a:r>
            <a:r>
              <a:rPr lang="tr-TR" sz="1100" dirty="0">
                <a:latin typeface="Rajdhani SemiBold" panose="02000000000000000000" pitchFamily="2" charset="-94"/>
              </a:rPr>
              <a:t>.</a:t>
            </a:r>
          </a:p>
          <a:p>
            <a:pPr algn="just"/>
            <a:r>
              <a:rPr lang="tr-TR" sz="1100" dirty="0">
                <a:latin typeface="Rajdhani SemiBold" panose="02000000000000000000" pitchFamily="2" charset="-94"/>
              </a:rPr>
              <a:t> </a:t>
            </a:r>
          </a:p>
          <a:p>
            <a:pPr algn="just"/>
            <a:r>
              <a:rPr lang="tr-TR" sz="1100" dirty="0" err="1">
                <a:latin typeface="Rajdhani SemiBold" panose="02000000000000000000" pitchFamily="2" charset="-94"/>
              </a:rPr>
              <a:t>With</a:t>
            </a:r>
            <a:r>
              <a:rPr lang="tr-TR" sz="1100" dirty="0">
                <a:latin typeface="Rajdhani SemiBold" panose="02000000000000000000" pitchFamily="2" charset="-94"/>
              </a:rPr>
              <a:t> </a:t>
            </a:r>
            <a:r>
              <a:rPr lang="tr-TR" sz="1100" dirty="0" err="1">
                <a:latin typeface="Rajdhani SemiBold" panose="02000000000000000000" pitchFamily="2" charset="-94"/>
              </a:rPr>
              <a:t>its</a:t>
            </a:r>
            <a:r>
              <a:rPr lang="tr-TR" sz="1100" dirty="0">
                <a:latin typeface="Rajdhani SemiBold" panose="02000000000000000000" pitchFamily="2" charset="-94"/>
              </a:rPr>
              <a:t> </a:t>
            </a:r>
            <a:r>
              <a:rPr lang="tr-TR" sz="1100" dirty="0" err="1">
                <a:latin typeface="Rajdhani SemiBold" panose="02000000000000000000" pitchFamily="2" charset="-94"/>
              </a:rPr>
              <a:t>increasing</a:t>
            </a:r>
            <a:r>
              <a:rPr lang="tr-TR" sz="1100" dirty="0">
                <a:latin typeface="Rajdhani SemiBold" panose="02000000000000000000" pitchFamily="2" charset="-94"/>
              </a:rPr>
              <a:t> </a:t>
            </a:r>
            <a:r>
              <a:rPr lang="tr-TR" sz="1100" dirty="0" err="1">
                <a:latin typeface="Rajdhani SemiBold" panose="02000000000000000000" pitchFamily="2" charset="-94"/>
              </a:rPr>
              <a:t>value</a:t>
            </a:r>
            <a:r>
              <a:rPr lang="tr-TR" sz="1100" dirty="0">
                <a:latin typeface="Rajdhani SemiBold" panose="02000000000000000000" pitchFamily="2" charset="-94"/>
              </a:rPr>
              <a:t> in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world</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sector</a:t>
            </a:r>
            <a:r>
              <a:rPr lang="tr-TR" sz="1100" dirty="0">
                <a:latin typeface="Rajdhani SemiBold" panose="02000000000000000000" pitchFamily="2" charset="-94"/>
              </a:rPr>
              <a:t> </a:t>
            </a:r>
            <a:r>
              <a:rPr lang="tr-TR" sz="1100" dirty="0" err="1">
                <a:latin typeface="Rajdhani SemiBold" panose="02000000000000000000" pitchFamily="2" charset="-94"/>
              </a:rPr>
              <a:t>that</a:t>
            </a:r>
            <a:r>
              <a:rPr lang="tr-TR" sz="1100" dirty="0">
                <a:latin typeface="Rajdhani SemiBold" panose="02000000000000000000" pitchFamily="2" charset="-94"/>
              </a:rPr>
              <a:t> </a:t>
            </a:r>
            <a:r>
              <a:rPr lang="tr-TR" sz="1100" dirty="0" err="1">
                <a:latin typeface="Rajdhani SemiBold" panose="02000000000000000000" pitchFamily="2" charset="-94"/>
              </a:rPr>
              <a:t>we</a:t>
            </a:r>
            <a:r>
              <a:rPr lang="tr-TR" sz="1100" dirty="0">
                <a:latin typeface="Rajdhani SemiBold" panose="02000000000000000000" pitchFamily="2" charset="-94"/>
              </a:rPr>
              <a:t> </a:t>
            </a:r>
            <a:r>
              <a:rPr lang="tr-TR" sz="1100" dirty="0" err="1">
                <a:latin typeface="Rajdhani SemiBold" panose="02000000000000000000" pitchFamily="2" charset="-94"/>
              </a:rPr>
              <a:t>are</a:t>
            </a:r>
            <a:r>
              <a:rPr lang="tr-TR" sz="1100" dirty="0">
                <a:latin typeface="Rajdhani SemiBold" panose="02000000000000000000" pitchFamily="2" charset="-94"/>
              </a:rPr>
              <a:t> in, has </a:t>
            </a:r>
            <a:r>
              <a:rPr lang="tr-TR" sz="1100" dirty="0" err="1">
                <a:latin typeface="Rajdhani SemiBold" panose="02000000000000000000" pitchFamily="2" charset="-94"/>
              </a:rPr>
              <a:t>gained</a:t>
            </a:r>
            <a:r>
              <a:rPr lang="tr-TR" sz="1100" dirty="0">
                <a:latin typeface="Rajdhani SemiBold" panose="02000000000000000000" pitchFamily="2" charset="-94"/>
              </a:rPr>
              <a:t> </a:t>
            </a:r>
            <a:r>
              <a:rPr lang="tr-TR" sz="1100" dirty="0" err="1">
                <a:latin typeface="Rajdhani SemiBold" panose="02000000000000000000" pitchFamily="2" charset="-94"/>
              </a:rPr>
              <a:t>access</a:t>
            </a:r>
            <a:r>
              <a:rPr lang="tr-TR" sz="1100" dirty="0">
                <a:latin typeface="Rajdhani SemiBold" panose="02000000000000000000" pitchFamily="2" charset="-94"/>
              </a:rPr>
              <a:t> </a:t>
            </a:r>
            <a:r>
              <a:rPr lang="tr-TR" sz="1100" dirty="0" err="1">
                <a:latin typeface="Rajdhani SemiBold" panose="02000000000000000000" pitchFamily="2" charset="-94"/>
              </a:rPr>
              <a:t>to</a:t>
            </a:r>
            <a:r>
              <a:rPr lang="tr-TR" sz="1100" dirty="0">
                <a:latin typeface="Rajdhani SemiBold" panose="02000000000000000000" pitchFamily="2" charset="-94"/>
              </a:rPr>
              <a:t> </a:t>
            </a:r>
            <a:r>
              <a:rPr lang="tr-TR" sz="1100" dirty="0" err="1">
                <a:latin typeface="Rajdhani SemiBold" panose="02000000000000000000" pitchFamily="2" charset="-94"/>
              </a:rPr>
              <a:t>exemplary</a:t>
            </a:r>
            <a:r>
              <a:rPr lang="tr-TR" sz="1100" dirty="0">
                <a:latin typeface="Rajdhani SemiBold" panose="02000000000000000000" pitchFamily="2" charset="-94"/>
              </a:rPr>
              <a:t> </a:t>
            </a:r>
            <a:r>
              <a:rPr lang="tr-TR" sz="1100" dirty="0" err="1">
                <a:latin typeface="Rajdhani SemiBold" panose="02000000000000000000" pitchFamily="2" charset="-94"/>
              </a:rPr>
              <a:t>social</a:t>
            </a:r>
            <a:r>
              <a:rPr lang="tr-TR" sz="1100" dirty="0">
                <a:latin typeface="Rajdhani SemiBold" panose="02000000000000000000" pitchFamily="2" charset="-94"/>
              </a:rPr>
              <a:t> </a:t>
            </a:r>
            <a:r>
              <a:rPr lang="tr-TR" sz="1100" dirty="0" err="1">
                <a:latin typeface="Rajdhani SemiBold" panose="02000000000000000000" pitchFamily="2" charset="-94"/>
              </a:rPr>
              <a:t>infrastructure</a:t>
            </a:r>
            <a:r>
              <a:rPr lang="tr-TR" sz="1100" dirty="0">
                <a:latin typeface="Rajdhani SemiBold" panose="02000000000000000000" pitchFamily="2" charset="-94"/>
              </a:rPr>
              <a:t> as </a:t>
            </a:r>
            <a:r>
              <a:rPr lang="tr-TR" sz="1100" dirty="0" err="1">
                <a:latin typeface="Rajdhani SemiBold" panose="02000000000000000000" pitchFamily="2" charset="-94"/>
              </a:rPr>
              <a:t>well</a:t>
            </a:r>
            <a:r>
              <a:rPr lang="tr-TR" sz="1100" dirty="0">
                <a:latin typeface="Rajdhani SemiBold" panose="02000000000000000000" pitchFamily="2" charset="-94"/>
              </a:rPr>
              <a:t> as </a:t>
            </a:r>
            <a:r>
              <a:rPr lang="tr-TR" sz="1100" dirty="0" err="1">
                <a:latin typeface="Rajdhani SemiBold" panose="02000000000000000000" pitchFamily="2" charset="-94"/>
              </a:rPr>
              <a:t>economic</a:t>
            </a:r>
            <a:r>
              <a:rPr lang="tr-TR" sz="1100" dirty="0">
                <a:latin typeface="Rajdhani SemiBold" panose="02000000000000000000" pitchFamily="2" charset="-94"/>
              </a:rPr>
              <a:t> </a:t>
            </a:r>
            <a:r>
              <a:rPr lang="tr-TR" sz="1100" dirty="0" err="1">
                <a:latin typeface="Rajdhani SemiBold" panose="02000000000000000000" pitchFamily="2" charset="-94"/>
              </a:rPr>
              <a:t>gains</a:t>
            </a:r>
            <a:r>
              <a:rPr lang="tr-TR" sz="1100" dirty="0">
                <a:latin typeface="Rajdhani SemiBold" panose="02000000000000000000" pitchFamily="2" charset="-94"/>
              </a:rPr>
              <a:t>, </a:t>
            </a:r>
            <a:r>
              <a:rPr lang="tr-TR" sz="1100" dirty="0" err="1">
                <a:latin typeface="Rajdhani SemiBold" panose="02000000000000000000" pitchFamily="2" charset="-94"/>
              </a:rPr>
              <a:t>new</a:t>
            </a:r>
            <a:r>
              <a:rPr lang="tr-TR" sz="1100" dirty="0">
                <a:latin typeface="Rajdhani SemiBold" panose="02000000000000000000" pitchFamily="2" charset="-94"/>
              </a:rPr>
              <a:t> </a:t>
            </a:r>
            <a:r>
              <a:rPr lang="tr-TR" sz="1100" dirty="0" err="1">
                <a:latin typeface="Rajdhani SemiBold" panose="02000000000000000000" pitchFamily="2" charset="-94"/>
              </a:rPr>
              <a:t>opportunities</a:t>
            </a:r>
            <a:r>
              <a:rPr lang="tr-TR" sz="1100" dirty="0">
                <a:latin typeface="Rajdhani SemiBold" panose="02000000000000000000" pitchFamily="2" charset="-94"/>
              </a:rPr>
              <a:t> </a:t>
            </a:r>
            <a:r>
              <a:rPr lang="tr-TR" sz="1100" dirty="0" err="1">
                <a:latin typeface="Rajdhani SemiBold" panose="02000000000000000000" pitchFamily="2" charset="-94"/>
              </a:rPr>
              <a:t>to</a:t>
            </a:r>
            <a:r>
              <a:rPr lang="tr-TR" sz="1100" dirty="0">
                <a:latin typeface="Rajdhani SemiBold" panose="02000000000000000000" pitchFamily="2" charset="-94"/>
              </a:rPr>
              <a:t> </a:t>
            </a:r>
            <a:r>
              <a:rPr lang="tr-TR" sz="1100" dirty="0" err="1">
                <a:latin typeface="Rajdhani SemiBold" panose="02000000000000000000" pitchFamily="2" charset="-94"/>
              </a:rPr>
              <a:t>its</a:t>
            </a:r>
            <a:r>
              <a:rPr lang="tr-TR" sz="1100" dirty="0">
                <a:latin typeface="Rajdhani SemiBold" panose="02000000000000000000" pitchFamily="2" charset="-94"/>
              </a:rPr>
              <a:t> </a:t>
            </a:r>
            <a:r>
              <a:rPr lang="tr-TR" sz="1100" dirty="0" err="1">
                <a:latin typeface="Rajdhani SemiBold" panose="02000000000000000000" pitchFamily="2" charset="-94"/>
              </a:rPr>
              <a:t>new</a:t>
            </a:r>
            <a:r>
              <a:rPr lang="tr-TR" sz="1100" dirty="0">
                <a:latin typeface="Rajdhani SemiBold" panose="02000000000000000000" pitchFamily="2" charset="-94"/>
              </a:rPr>
              <a:t> </a:t>
            </a:r>
            <a:r>
              <a:rPr lang="tr-TR" sz="1100" dirty="0" err="1">
                <a:latin typeface="Rajdhani SemiBold" panose="02000000000000000000" pitchFamily="2" charset="-94"/>
              </a:rPr>
              <a:t>guests</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a:t>
            </a:r>
            <a:r>
              <a:rPr lang="tr-TR" sz="1100" dirty="0" err="1">
                <a:latin typeface="Rajdhani SemiBold" panose="02000000000000000000" pitchFamily="2" charset="-94"/>
              </a:rPr>
              <a:t>to</a:t>
            </a:r>
            <a:r>
              <a:rPr lang="tr-TR" sz="1100" dirty="0">
                <a:latin typeface="Rajdhani SemiBold" panose="02000000000000000000" pitchFamily="2" charset="-94"/>
              </a:rPr>
              <a:t> </a:t>
            </a:r>
            <a:r>
              <a:rPr lang="tr-TR" sz="1100" dirty="0" err="1">
                <a:latin typeface="Rajdhani SemiBold" panose="02000000000000000000" pitchFamily="2" charset="-94"/>
              </a:rPr>
              <a:t>process</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name of </a:t>
            </a:r>
            <a:r>
              <a:rPr lang="tr-TR" sz="1100" dirty="0" err="1">
                <a:latin typeface="Rajdhani SemiBold" panose="02000000000000000000" pitchFamily="2" charset="-94"/>
              </a:rPr>
              <a:t>our</a:t>
            </a:r>
            <a:r>
              <a:rPr lang="tr-TR" sz="1100" dirty="0">
                <a:latin typeface="Rajdhani SemiBold" panose="02000000000000000000" pitchFamily="2" charset="-94"/>
              </a:rPr>
              <a:t> </a:t>
            </a:r>
            <a:r>
              <a:rPr lang="tr-TR" sz="1100" dirty="0" err="1">
                <a:latin typeface="Rajdhani SemiBold" panose="02000000000000000000" pitchFamily="2" charset="-94"/>
              </a:rPr>
              <a:t>country</a:t>
            </a:r>
            <a:r>
              <a:rPr lang="tr-TR" sz="1100" dirty="0">
                <a:latin typeface="Rajdhani SemiBold" panose="02000000000000000000" pitchFamily="2" charset="-94"/>
              </a:rPr>
              <a:t> in </a:t>
            </a:r>
            <a:r>
              <a:rPr lang="tr-TR" sz="1100" dirty="0" err="1">
                <a:latin typeface="Rajdhani SemiBold" panose="02000000000000000000" pitchFamily="2" charset="-94"/>
              </a:rPr>
              <a:t>bolder</a:t>
            </a:r>
            <a:r>
              <a:rPr lang="tr-TR" sz="1100" dirty="0">
                <a:latin typeface="Rajdhani SemiBold" panose="02000000000000000000" pitchFamily="2" charset="-94"/>
              </a:rPr>
              <a:t> </a:t>
            </a:r>
            <a:r>
              <a:rPr lang="tr-TR" sz="1100" dirty="0" err="1">
                <a:latin typeface="Rajdhani SemiBold" panose="02000000000000000000" pitchFamily="2" charset="-94"/>
              </a:rPr>
              <a:t>letters</a:t>
            </a:r>
            <a:r>
              <a:rPr lang="tr-TR" sz="1100" dirty="0">
                <a:latin typeface="Rajdhani SemiBold" panose="02000000000000000000" pitchFamily="2" charset="-94"/>
              </a:rPr>
              <a:t> </a:t>
            </a:r>
            <a:r>
              <a:rPr lang="tr-TR" sz="1100" dirty="0" err="1">
                <a:latin typeface="Rajdhani SemiBold" panose="02000000000000000000" pitchFamily="2" charset="-94"/>
              </a:rPr>
              <a:t>when</a:t>
            </a:r>
            <a:r>
              <a:rPr lang="tr-TR" sz="1100" dirty="0">
                <a:latin typeface="Rajdhani SemiBold" panose="02000000000000000000" pitchFamily="2" charset="-94"/>
              </a:rPr>
              <a:t> it </a:t>
            </a:r>
            <a:r>
              <a:rPr lang="tr-TR" sz="1100" dirty="0" err="1">
                <a:latin typeface="Rajdhani SemiBold" panose="02000000000000000000" pitchFamily="2" charset="-94"/>
              </a:rPr>
              <a:t>comes</a:t>
            </a:r>
            <a:r>
              <a:rPr lang="tr-TR" sz="1100" dirty="0">
                <a:latin typeface="Rajdhani SemiBold" panose="02000000000000000000" pitchFamily="2" charset="-94"/>
              </a:rPr>
              <a:t> </a:t>
            </a:r>
            <a:r>
              <a:rPr lang="tr-TR" sz="1100" dirty="0" err="1">
                <a:latin typeface="Rajdhani SemiBold" panose="02000000000000000000" pitchFamily="2" charset="-94"/>
              </a:rPr>
              <a:t>to</a:t>
            </a:r>
            <a:r>
              <a:rPr lang="tr-TR" sz="1100" dirty="0">
                <a:latin typeface="Rajdhani SemiBold" panose="02000000000000000000" pitchFamily="2" charset="-94"/>
              </a:rPr>
              <a:t> </a:t>
            </a:r>
            <a:r>
              <a:rPr lang="tr-TR" sz="1100" dirty="0" err="1">
                <a:latin typeface="Rajdhani SemiBold" panose="02000000000000000000" pitchFamily="2" charset="-94"/>
              </a:rPr>
              <a:t>real</a:t>
            </a:r>
            <a:r>
              <a:rPr lang="tr-TR" sz="1100" dirty="0">
                <a:latin typeface="Rajdhani SemiBold" panose="02000000000000000000" pitchFamily="2" charset="-94"/>
              </a:rPr>
              <a:t> </a:t>
            </a:r>
            <a:r>
              <a:rPr lang="tr-TR" sz="1100" dirty="0" err="1">
                <a:latin typeface="Rajdhani SemiBold" panose="02000000000000000000" pitchFamily="2" charset="-94"/>
              </a:rPr>
              <a:t>estate</a:t>
            </a:r>
            <a:r>
              <a:rPr lang="tr-TR" sz="1100" dirty="0">
                <a:latin typeface="Rajdhani SemiBold" panose="02000000000000000000" pitchFamily="2" charset="-94"/>
              </a:rPr>
              <a:t>.</a:t>
            </a:r>
          </a:p>
          <a:p>
            <a:pPr algn="just"/>
            <a:r>
              <a:rPr lang="tr-TR" sz="1100" dirty="0">
                <a:latin typeface="Rajdhani SemiBold" panose="02000000000000000000" pitchFamily="2" charset="-94"/>
              </a:rPr>
              <a:t> </a:t>
            </a:r>
          </a:p>
          <a:p>
            <a:pPr algn="just"/>
            <a:r>
              <a:rPr lang="tr-TR" sz="1100" dirty="0">
                <a:latin typeface="Rajdhani SemiBold" panose="02000000000000000000" pitchFamily="2" charset="-94"/>
              </a:rPr>
              <a:t>As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comfort</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a:t>
            </a:r>
            <a:r>
              <a:rPr lang="tr-TR" sz="1100" dirty="0" err="1">
                <a:latin typeface="Rajdhani SemiBold" panose="02000000000000000000" pitchFamily="2" charset="-94"/>
              </a:rPr>
              <a:t>speed</a:t>
            </a:r>
            <a:r>
              <a:rPr lang="tr-TR" sz="1100" dirty="0">
                <a:latin typeface="Rajdhani SemiBold" panose="02000000000000000000" pitchFamily="2" charset="-94"/>
              </a:rPr>
              <a:t> in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realization</a:t>
            </a:r>
            <a:r>
              <a:rPr lang="tr-TR" sz="1100" dirty="0">
                <a:latin typeface="Rajdhani SemiBold" panose="02000000000000000000" pitchFamily="2" charset="-94"/>
              </a:rPr>
              <a:t> of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transactions</a:t>
            </a:r>
            <a:r>
              <a:rPr lang="tr-TR" sz="1100" dirty="0">
                <a:latin typeface="Rajdhani SemiBold" panose="02000000000000000000" pitchFamily="2" charset="-94"/>
              </a:rPr>
              <a:t> </a:t>
            </a:r>
            <a:r>
              <a:rPr lang="tr-TR" sz="1100" dirty="0" err="1">
                <a:latin typeface="Rajdhani SemiBold" panose="02000000000000000000" pitchFamily="2" charset="-94"/>
              </a:rPr>
              <a:t>are</a:t>
            </a:r>
            <a:r>
              <a:rPr lang="tr-TR" sz="1100" dirty="0">
                <a:latin typeface="Rajdhani SemiBold" panose="02000000000000000000" pitchFamily="2" charset="-94"/>
              </a:rPr>
              <a:t> </a:t>
            </a:r>
            <a:r>
              <a:rPr lang="tr-TR" sz="1100" dirty="0" err="1">
                <a:latin typeface="Rajdhani SemiBold" panose="02000000000000000000" pitchFamily="2" charset="-94"/>
              </a:rPr>
              <a:t>made</a:t>
            </a:r>
            <a:r>
              <a:rPr lang="tr-TR" sz="1100" dirty="0">
                <a:latin typeface="Rajdhani SemiBold" panose="02000000000000000000" pitchFamily="2" charset="-94"/>
              </a:rPr>
              <a:t> </a:t>
            </a:r>
            <a:r>
              <a:rPr lang="tr-TR" sz="1100" dirty="0" err="1">
                <a:latin typeface="Rajdhani SemiBold" panose="02000000000000000000" pitchFamily="2" charset="-94"/>
              </a:rPr>
              <a:t>possible</a:t>
            </a:r>
            <a:r>
              <a:rPr lang="tr-TR" sz="1100" dirty="0">
                <a:latin typeface="Rajdhani SemiBold" panose="02000000000000000000" pitchFamily="2" charset="-94"/>
              </a:rPr>
              <a:t> </a:t>
            </a:r>
            <a:r>
              <a:rPr lang="tr-TR" sz="1100" dirty="0" err="1">
                <a:latin typeface="Rajdhani SemiBold" panose="02000000000000000000" pitchFamily="2" charset="-94"/>
              </a:rPr>
              <a:t>by</a:t>
            </a:r>
            <a:r>
              <a:rPr lang="tr-TR" sz="1100" dirty="0">
                <a:latin typeface="Rajdhani SemiBold" panose="02000000000000000000" pitchFamily="2" charset="-94"/>
              </a:rPr>
              <a:t> </a:t>
            </a:r>
            <a:r>
              <a:rPr lang="tr-TR" sz="1100" dirty="0" err="1">
                <a:latin typeface="Rajdhani SemiBold" panose="02000000000000000000" pitchFamily="2" charset="-94"/>
              </a:rPr>
              <a:t>technology</a:t>
            </a:r>
            <a:r>
              <a:rPr lang="tr-TR" sz="1100" dirty="0">
                <a:latin typeface="Rajdhani SemiBold" panose="02000000000000000000" pitchFamily="2" charset="-94"/>
              </a:rPr>
              <a:t>, </a:t>
            </a:r>
            <a:r>
              <a:rPr lang="tr-TR" sz="1100" dirty="0" err="1">
                <a:latin typeface="Rajdhani SemiBold" panose="02000000000000000000" pitchFamily="2" charset="-94"/>
              </a:rPr>
              <a:t>we</a:t>
            </a:r>
            <a:r>
              <a:rPr lang="tr-TR" sz="1100" dirty="0">
                <a:latin typeface="Rajdhani SemiBold" panose="02000000000000000000" pitchFamily="2" charset="-94"/>
              </a:rPr>
              <a:t> </a:t>
            </a:r>
            <a:r>
              <a:rPr lang="tr-TR" sz="1100" dirty="0" err="1">
                <a:latin typeface="Rajdhani SemiBold" panose="02000000000000000000" pitchFamily="2" charset="-94"/>
              </a:rPr>
              <a:t>will</a:t>
            </a:r>
            <a:r>
              <a:rPr lang="tr-TR" sz="1100" dirty="0">
                <a:latin typeface="Rajdhani SemiBold" panose="02000000000000000000" pitchFamily="2" charset="-94"/>
              </a:rPr>
              <a:t> </a:t>
            </a:r>
            <a:r>
              <a:rPr lang="tr-TR" sz="1100" dirty="0" err="1">
                <a:latin typeface="Rajdhani SemiBold" panose="02000000000000000000" pitchFamily="2" charset="-94"/>
              </a:rPr>
              <a:t>continue</a:t>
            </a:r>
            <a:r>
              <a:rPr lang="tr-TR" sz="1100" dirty="0">
                <a:latin typeface="Rajdhani SemiBold" panose="02000000000000000000" pitchFamily="2" charset="-94"/>
              </a:rPr>
              <a:t> </a:t>
            </a:r>
            <a:r>
              <a:rPr lang="tr-TR" sz="1100" dirty="0" err="1">
                <a:latin typeface="Rajdhani SemiBold" panose="02000000000000000000" pitchFamily="2" charset="-94"/>
              </a:rPr>
              <a:t>to</a:t>
            </a:r>
            <a:r>
              <a:rPr lang="tr-TR" sz="1100" dirty="0">
                <a:latin typeface="Rajdhani SemiBold" panose="02000000000000000000" pitchFamily="2" charset="-94"/>
              </a:rPr>
              <a:t> </a:t>
            </a:r>
            <a:r>
              <a:rPr lang="tr-TR" sz="1100" dirty="0" err="1">
                <a:latin typeface="Rajdhani SemiBold" panose="02000000000000000000" pitchFamily="2" charset="-94"/>
              </a:rPr>
              <a:t>push</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limits</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a:t>
            </a:r>
            <a:r>
              <a:rPr lang="tr-TR" sz="1100" dirty="0" err="1">
                <a:latin typeface="Rajdhani SemiBold" panose="02000000000000000000" pitchFamily="2" charset="-94"/>
              </a:rPr>
              <a:t>we</a:t>
            </a:r>
            <a:r>
              <a:rPr lang="tr-TR" sz="1100" dirty="0">
                <a:latin typeface="Rajdhani SemiBold" panose="02000000000000000000" pitchFamily="2" charset="-94"/>
              </a:rPr>
              <a:t> </a:t>
            </a:r>
            <a:r>
              <a:rPr lang="tr-TR" sz="1100" dirty="0" err="1">
                <a:latin typeface="Rajdhani SemiBold" panose="02000000000000000000" pitchFamily="2" charset="-94"/>
              </a:rPr>
              <a:t>will</a:t>
            </a:r>
            <a:r>
              <a:rPr lang="tr-TR" sz="1100" dirty="0">
                <a:latin typeface="Rajdhani SemiBold" panose="02000000000000000000" pitchFamily="2" charset="-94"/>
              </a:rPr>
              <a:t> </a:t>
            </a:r>
            <a:r>
              <a:rPr lang="tr-TR" sz="1100" dirty="0" err="1">
                <a:latin typeface="Rajdhani SemiBold" panose="02000000000000000000" pitchFamily="2" charset="-94"/>
              </a:rPr>
              <a:t>encounter</a:t>
            </a:r>
            <a:r>
              <a:rPr lang="tr-TR" sz="1100" dirty="0">
                <a:latin typeface="Rajdhani SemiBold" panose="02000000000000000000" pitchFamily="2" charset="-94"/>
              </a:rPr>
              <a:t> </a:t>
            </a:r>
            <a:r>
              <a:rPr lang="tr-TR" sz="1100" dirty="0" err="1">
                <a:latin typeface="Rajdhani SemiBold" panose="02000000000000000000" pitchFamily="2" charset="-94"/>
              </a:rPr>
              <a:t>new</a:t>
            </a:r>
            <a:r>
              <a:rPr lang="tr-TR" sz="1100" dirty="0">
                <a:latin typeface="Rajdhani SemiBold" panose="02000000000000000000" pitchFamily="2" charset="-94"/>
              </a:rPr>
              <a:t> </a:t>
            </a:r>
            <a:r>
              <a:rPr lang="tr-TR" sz="1100" dirty="0" err="1">
                <a:latin typeface="Rajdhani SemiBold" panose="02000000000000000000" pitchFamily="2" charset="-94"/>
              </a:rPr>
              <a:t>records</a:t>
            </a:r>
            <a:r>
              <a:rPr lang="tr-TR" sz="1100" dirty="0">
                <a:latin typeface="Rajdhani SemiBold" panose="02000000000000000000" pitchFamily="2" charset="-94"/>
              </a:rPr>
              <a:t> </a:t>
            </a:r>
            <a:r>
              <a:rPr lang="tr-TR" sz="1100" dirty="0" err="1">
                <a:latin typeface="Rajdhani SemiBold" panose="02000000000000000000" pitchFamily="2" charset="-94"/>
              </a:rPr>
              <a:t>together</a:t>
            </a:r>
            <a:r>
              <a:rPr lang="tr-TR" sz="1100" dirty="0">
                <a:latin typeface="Rajdhani SemiBold" panose="02000000000000000000" pitchFamily="2" charset="-94"/>
              </a:rPr>
              <a:t>.</a:t>
            </a:r>
          </a:p>
          <a:p>
            <a:pPr lvl="0" algn="just">
              <a:lnSpc>
                <a:spcPct val="115000"/>
              </a:lnSpc>
              <a:spcAft>
                <a:spcPts val="0"/>
              </a:spcAft>
              <a:buClr>
                <a:srgbClr val="FFC000"/>
              </a:buClr>
            </a:pPr>
            <a:endParaRPr lang="tr-TR" sz="1100" dirty="0">
              <a:latin typeface="Rajdhani SemiBold" panose="02000000000000000000" pitchFamily="2" charset="-94"/>
              <a:cs typeface="Rajdhani SemiBold" panose="02000000000000000000" pitchFamily="2" charset="-94"/>
            </a:endParaRPr>
          </a:p>
        </p:txBody>
      </p:sp>
      <p:pic>
        <p:nvPicPr>
          <p:cNvPr id="8" name="Picture 2" descr="Gayrimenkul Yurt Dışı Tanıtım Derneği | LinkedIn">
            <a:extLst>
              <a:ext uri="{FF2B5EF4-FFF2-40B4-BE49-F238E27FC236}">
                <a16:creationId xmlns:a16="http://schemas.microsoft.com/office/drawing/2014/main" id="{78E0807F-879C-4FEF-BBF3-AC7B26D862E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659" y="62984"/>
            <a:ext cx="1130341" cy="37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43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13078D2-3F34-408A-B007-289D4157B94C}"/>
              </a:ext>
            </a:extLst>
          </p:cNvPr>
          <p:cNvPicPr>
            <a:picLocks noChangeAspect="1"/>
          </p:cNvPicPr>
          <p:nvPr/>
        </p:nvPicPr>
        <p:blipFill>
          <a:blip r:embed="rId2"/>
          <a:stretch>
            <a:fillRect/>
          </a:stretch>
        </p:blipFill>
        <p:spPr>
          <a:xfrm>
            <a:off x="12966" y="-1"/>
            <a:ext cx="4290632" cy="9906000"/>
          </a:xfrm>
          <a:prstGeom prst="rect">
            <a:avLst/>
          </a:prstGeom>
        </p:spPr>
      </p:pic>
      <p:sp>
        <p:nvSpPr>
          <p:cNvPr id="8" name="Metin kutusu 7">
            <a:extLst>
              <a:ext uri="{FF2B5EF4-FFF2-40B4-BE49-F238E27FC236}">
                <a16:creationId xmlns:a16="http://schemas.microsoft.com/office/drawing/2014/main" id="{C0E2F7BE-B3E2-493F-9715-E7C9A3E170E4}"/>
              </a:ext>
            </a:extLst>
          </p:cNvPr>
          <p:cNvSpPr txBox="1"/>
          <p:nvPr/>
        </p:nvSpPr>
        <p:spPr>
          <a:xfrm>
            <a:off x="773723" y="539262"/>
            <a:ext cx="2655277" cy="261610"/>
          </a:xfrm>
          <a:prstGeom prst="rect">
            <a:avLst/>
          </a:prstGeom>
          <a:noFill/>
        </p:spPr>
        <p:txBody>
          <a:bodyPr wrap="square" rtlCol="0">
            <a:spAutoFit/>
          </a:bodyPr>
          <a:lstStyle/>
          <a:p>
            <a:r>
              <a:rPr lang="tr-TR" sz="1100" dirty="0">
                <a:latin typeface="Rajdhani SemiBold" panose="02000000000000000000" pitchFamily="2" charset="-94"/>
                <a:cs typeface="Rajdhani SemiBold" panose="02000000000000000000" pitchFamily="2" charset="-94"/>
              </a:rPr>
              <a:t>GİGDER | April 2020</a:t>
            </a:r>
          </a:p>
        </p:txBody>
      </p:sp>
      <p:sp>
        <p:nvSpPr>
          <p:cNvPr id="7" name="Dikdörtgen 6">
            <a:extLst>
              <a:ext uri="{FF2B5EF4-FFF2-40B4-BE49-F238E27FC236}">
                <a16:creationId xmlns:a16="http://schemas.microsoft.com/office/drawing/2014/main" id="{66466752-3F4D-4BEE-ADB6-8FBA90E69221}"/>
              </a:ext>
            </a:extLst>
          </p:cNvPr>
          <p:cNvSpPr/>
          <p:nvPr/>
        </p:nvSpPr>
        <p:spPr>
          <a:xfrm>
            <a:off x="773722" y="809493"/>
            <a:ext cx="3493769" cy="646331"/>
          </a:xfrm>
          <a:prstGeom prst="rect">
            <a:avLst/>
          </a:prstGeom>
        </p:spPr>
        <p:txBody>
          <a:bodyPr wrap="square">
            <a:spAutoFit/>
          </a:bodyPr>
          <a:lstStyle/>
          <a:p>
            <a:r>
              <a:rPr lang="tr-TR" b="1" dirty="0" err="1">
                <a:latin typeface="Rajdhani Bold" panose="02000000000000000000" pitchFamily="2" charset="-94"/>
                <a:ea typeface="Times New Roman" panose="02020603050405020304" pitchFamily="18" charset="0"/>
                <a:cs typeface="Rajdhani Bold" panose="02000000000000000000" pitchFamily="2" charset="-94"/>
              </a:rPr>
              <a:t>Outbreak</a:t>
            </a:r>
            <a:r>
              <a:rPr lang="tr-TR" b="1" dirty="0">
                <a:latin typeface="Rajdhani Bold" panose="02000000000000000000" pitchFamily="2" charset="-94"/>
                <a:ea typeface="Times New Roman" panose="02020603050405020304" pitchFamily="18" charset="0"/>
                <a:cs typeface="Rajdhani Bold" panose="02000000000000000000" pitchFamily="2" charset="-94"/>
              </a:rPr>
              <a:t> of </a:t>
            </a:r>
            <a:r>
              <a:rPr lang="tr-TR" b="1" dirty="0" err="1">
                <a:latin typeface="Rajdhani Bold" panose="02000000000000000000" pitchFamily="2" charset="-94"/>
                <a:ea typeface="Times New Roman" panose="02020603050405020304" pitchFamily="18" charset="0"/>
                <a:cs typeface="Rajdhani Bold" panose="02000000000000000000" pitchFamily="2" charset="-94"/>
              </a:rPr>
              <a:t>Pandemic</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and</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p>
          <a:p>
            <a:r>
              <a:rPr lang="tr-TR" b="1" dirty="0">
                <a:latin typeface="Rajdhani Bold" panose="02000000000000000000" pitchFamily="2" charset="-94"/>
                <a:ea typeface="Times New Roman" panose="02020603050405020304" pitchFamily="18" charset="0"/>
                <a:cs typeface="Rajdhani Bold" panose="02000000000000000000" pitchFamily="2" charset="-94"/>
              </a:rPr>
              <a:t>Global </a:t>
            </a:r>
            <a:r>
              <a:rPr lang="tr-TR" b="1" dirty="0" err="1">
                <a:latin typeface="Rajdhani Bold" panose="02000000000000000000" pitchFamily="2" charset="-94"/>
                <a:ea typeface="Times New Roman" panose="02020603050405020304" pitchFamily="18" charset="0"/>
                <a:cs typeface="Rajdhani Bold" panose="02000000000000000000" pitchFamily="2" charset="-94"/>
              </a:rPr>
              <a:t>View</a:t>
            </a:r>
            <a:endParaRPr lang="tr-TR" b="1" dirty="0">
              <a:latin typeface="Rajdhani Bold" panose="02000000000000000000" pitchFamily="2" charset="-94"/>
              <a:ea typeface="Times New Roman" panose="02020603050405020304" pitchFamily="18" charset="0"/>
              <a:cs typeface="Rajdhani Bold" panose="02000000000000000000" pitchFamily="2" charset="-94"/>
            </a:endParaRPr>
          </a:p>
        </p:txBody>
      </p:sp>
      <p:sp>
        <p:nvSpPr>
          <p:cNvPr id="74" name="Rectangle 7">
            <a:extLst>
              <a:ext uri="{FF2B5EF4-FFF2-40B4-BE49-F238E27FC236}">
                <a16:creationId xmlns:a16="http://schemas.microsoft.com/office/drawing/2014/main" id="{9FB5452A-0E31-4027-B8B6-C032C394A0A4}"/>
              </a:ext>
            </a:extLst>
          </p:cNvPr>
          <p:cNvSpPr/>
          <p:nvPr/>
        </p:nvSpPr>
        <p:spPr>
          <a:xfrm rot="5400000">
            <a:off x="-4368714" y="4930140"/>
            <a:ext cx="9906000" cy="45719"/>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76" name="Oval 75">
            <a:extLst>
              <a:ext uri="{FF2B5EF4-FFF2-40B4-BE49-F238E27FC236}">
                <a16:creationId xmlns:a16="http://schemas.microsoft.com/office/drawing/2014/main" id="{D41A8AF4-47FF-4935-B9EC-F71B52854E21}"/>
              </a:ext>
            </a:extLst>
          </p:cNvPr>
          <p:cNvSpPr/>
          <p:nvPr/>
        </p:nvSpPr>
        <p:spPr>
          <a:xfrm flipV="1">
            <a:off x="472105" y="4737160"/>
            <a:ext cx="229442" cy="229442"/>
          </a:xfrm>
          <a:prstGeom prst="ellipse">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77" name="Oval 76">
            <a:extLst>
              <a:ext uri="{FF2B5EF4-FFF2-40B4-BE49-F238E27FC236}">
                <a16:creationId xmlns:a16="http://schemas.microsoft.com/office/drawing/2014/main" id="{6E6A965D-0987-4A22-B5BA-D02A11696F56}"/>
              </a:ext>
            </a:extLst>
          </p:cNvPr>
          <p:cNvSpPr/>
          <p:nvPr/>
        </p:nvSpPr>
        <p:spPr>
          <a:xfrm flipV="1">
            <a:off x="472105" y="5628708"/>
            <a:ext cx="229442" cy="229442"/>
          </a:xfrm>
          <a:prstGeom prst="ellipse">
            <a:avLst/>
          </a:prstGeom>
          <a:solidFill>
            <a:schemeClr val="bg1"/>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78" name="Oval 77">
            <a:extLst>
              <a:ext uri="{FF2B5EF4-FFF2-40B4-BE49-F238E27FC236}">
                <a16:creationId xmlns:a16="http://schemas.microsoft.com/office/drawing/2014/main" id="{A57A757E-23AF-4AF2-A9BF-893A24AF42D1}"/>
              </a:ext>
            </a:extLst>
          </p:cNvPr>
          <p:cNvSpPr/>
          <p:nvPr/>
        </p:nvSpPr>
        <p:spPr>
          <a:xfrm flipV="1">
            <a:off x="472105" y="6520254"/>
            <a:ext cx="229442" cy="229442"/>
          </a:xfrm>
          <a:prstGeom prst="ellipse">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79" name="Oval 78">
            <a:extLst>
              <a:ext uri="{FF2B5EF4-FFF2-40B4-BE49-F238E27FC236}">
                <a16:creationId xmlns:a16="http://schemas.microsoft.com/office/drawing/2014/main" id="{DD5843EF-7F3E-40B2-A2B0-BAB5D3701593}"/>
              </a:ext>
            </a:extLst>
          </p:cNvPr>
          <p:cNvSpPr/>
          <p:nvPr/>
        </p:nvSpPr>
        <p:spPr>
          <a:xfrm flipV="1">
            <a:off x="472105" y="8303346"/>
            <a:ext cx="229442" cy="229442"/>
          </a:xfrm>
          <a:prstGeom prst="ellipse">
            <a:avLst/>
          </a:prstGeom>
          <a:solidFill>
            <a:schemeClr val="bg1"/>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80" name="Oval 79">
            <a:extLst>
              <a:ext uri="{FF2B5EF4-FFF2-40B4-BE49-F238E27FC236}">
                <a16:creationId xmlns:a16="http://schemas.microsoft.com/office/drawing/2014/main" id="{4765C912-4922-4AE6-A9E4-E2E54BDD5A00}"/>
              </a:ext>
            </a:extLst>
          </p:cNvPr>
          <p:cNvSpPr/>
          <p:nvPr/>
        </p:nvSpPr>
        <p:spPr>
          <a:xfrm flipV="1">
            <a:off x="472105" y="7411800"/>
            <a:ext cx="229442" cy="229442"/>
          </a:xfrm>
          <a:prstGeom prst="ellipse">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6" name="Oval 105">
            <a:extLst>
              <a:ext uri="{FF2B5EF4-FFF2-40B4-BE49-F238E27FC236}">
                <a16:creationId xmlns:a16="http://schemas.microsoft.com/office/drawing/2014/main" id="{052CD18D-11A0-41A5-A0B1-1207693BFF3D}"/>
              </a:ext>
            </a:extLst>
          </p:cNvPr>
          <p:cNvSpPr/>
          <p:nvPr/>
        </p:nvSpPr>
        <p:spPr>
          <a:xfrm flipV="1">
            <a:off x="469565" y="9104673"/>
            <a:ext cx="229442" cy="229442"/>
          </a:xfrm>
          <a:prstGeom prst="ellipse">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7" name="Oval 106">
            <a:extLst>
              <a:ext uri="{FF2B5EF4-FFF2-40B4-BE49-F238E27FC236}">
                <a16:creationId xmlns:a16="http://schemas.microsoft.com/office/drawing/2014/main" id="{0D8C8865-87DE-4A66-AAF3-3B46ECFB7F4E}"/>
              </a:ext>
            </a:extLst>
          </p:cNvPr>
          <p:cNvSpPr/>
          <p:nvPr/>
        </p:nvSpPr>
        <p:spPr>
          <a:xfrm flipV="1">
            <a:off x="467925" y="3845614"/>
            <a:ext cx="229442" cy="229442"/>
          </a:xfrm>
          <a:prstGeom prst="ellipse">
            <a:avLst/>
          </a:prstGeom>
          <a:solidFill>
            <a:schemeClr val="bg1"/>
          </a:solidFill>
          <a:ln w="50800">
            <a:solidFill>
              <a:srgbClr val="3F00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8" name="Oval 107">
            <a:extLst>
              <a:ext uri="{FF2B5EF4-FFF2-40B4-BE49-F238E27FC236}">
                <a16:creationId xmlns:a16="http://schemas.microsoft.com/office/drawing/2014/main" id="{7CBD7972-B2A7-4B3D-B703-B3A75685D2D8}"/>
              </a:ext>
            </a:extLst>
          </p:cNvPr>
          <p:cNvSpPr/>
          <p:nvPr/>
        </p:nvSpPr>
        <p:spPr>
          <a:xfrm flipV="1">
            <a:off x="467925" y="2954068"/>
            <a:ext cx="229442" cy="229442"/>
          </a:xfrm>
          <a:prstGeom prst="ellipse">
            <a:avLst/>
          </a:prstGeom>
          <a:solidFill>
            <a:schemeClr val="bg1"/>
          </a:solid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9" name="Oval 108">
            <a:extLst>
              <a:ext uri="{FF2B5EF4-FFF2-40B4-BE49-F238E27FC236}">
                <a16:creationId xmlns:a16="http://schemas.microsoft.com/office/drawing/2014/main" id="{EF7BF914-D50C-448B-912D-089A96E5612D}"/>
              </a:ext>
            </a:extLst>
          </p:cNvPr>
          <p:cNvSpPr/>
          <p:nvPr/>
        </p:nvSpPr>
        <p:spPr>
          <a:xfrm flipV="1">
            <a:off x="467925" y="2152741"/>
            <a:ext cx="229442" cy="229442"/>
          </a:xfrm>
          <a:prstGeom prst="ellipse">
            <a:avLst/>
          </a:prstGeom>
          <a:solidFill>
            <a:schemeClr val="bg1"/>
          </a:solidFill>
          <a:ln w="50800">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73" name="Dikdörtgen 72">
            <a:extLst>
              <a:ext uri="{FF2B5EF4-FFF2-40B4-BE49-F238E27FC236}">
                <a16:creationId xmlns:a16="http://schemas.microsoft.com/office/drawing/2014/main" id="{A020A685-DD2D-4BD7-8D08-7159D876BE85}"/>
              </a:ext>
            </a:extLst>
          </p:cNvPr>
          <p:cNvSpPr/>
          <p:nvPr/>
        </p:nvSpPr>
        <p:spPr>
          <a:xfrm>
            <a:off x="786688" y="1942918"/>
            <a:ext cx="3472892" cy="649088"/>
          </a:xfrm>
          <a:prstGeom prst="rect">
            <a:avLst/>
          </a:prstGeom>
        </p:spPr>
        <p:txBody>
          <a:bodyPr wrap="square">
            <a:spAutoFit/>
          </a:bodyPr>
          <a:lstStyle/>
          <a:p>
            <a:pPr lvl="0" algn="just">
              <a:lnSpc>
                <a:spcPct val="115000"/>
              </a:lnSpc>
              <a:spcAft>
                <a:spcPts val="1000"/>
              </a:spcAft>
            </a:pP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Coronavirus (Covid-19), which started to occur in Wuhan city of Hubei province in China in December, has become the main topic of global agenda with cases of unusual pneumonia, as of April 16, 2020, infected more than 2.1 million people in the world and caused about 150.000 people to die.</a:t>
            </a:r>
            <a:endParaRPr lang="tr-TR" sz="800" dirty="0">
              <a:latin typeface="Rajdhani SemiBold" panose="02000000000000000000" pitchFamily="2" charset="-94"/>
              <a:ea typeface="Times New Roman" panose="02020603050405020304" pitchFamily="18" charset="0"/>
              <a:cs typeface="Rajdhani SemiBold" panose="02000000000000000000" pitchFamily="2" charset="-94"/>
            </a:endParaRPr>
          </a:p>
        </p:txBody>
      </p:sp>
      <p:sp>
        <p:nvSpPr>
          <p:cNvPr id="112" name="Dikdörtgen 111">
            <a:extLst>
              <a:ext uri="{FF2B5EF4-FFF2-40B4-BE49-F238E27FC236}">
                <a16:creationId xmlns:a16="http://schemas.microsoft.com/office/drawing/2014/main" id="{6D9171C3-66A5-4B9E-B8BF-30557DB9BE8B}"/>
              </a:ext>
            </a:extLst>
          </p:cNvPr>
          <p:cNvSpPr/>
          <p:nvPr/>
        </p:nvSpPr>
        <p:spPr>
          <a:xfrm>
            <a:off x="786688" y="2830544"/>
            <a:ext cx="3472892" cy="508794"/>
          </a:xfrm>
          <a:prstGeom prst="rect">
            <a:avLst/>
          </a:prstGeom>
        </p:spPr>
        <p:txBody>
          <a:bodyPr wrap="square">
            <a:spAutoFit/>
          </a:bodyPr>
          <a:lstStyle/>
          <a:p>
            <a:pPr lvl="0" algn="just">
              <a:lnSpc>
                <a:spcPct val="115000"/>
              </a:lnSpc>
              <a:spcAft>
                <a:spcPts val="1000"/>
              </a:spcAft>
            </a:pP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On March 11, Covid-19 was declared a pandemic by the World Health Organization (WHO).</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 At </a:t>
            </a: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the same day</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the</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 </a:t>
            </a: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first cases</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were</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seen</a:t>
            </a: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and</a:t>
            </a: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 the first </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Covid-19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related</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 </a:t>
            </a: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death was reported on March 17in Tu</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rkey</a:t>
            </a:r>
            <a:endParaRPr lang="tr-TR" sz="800" dirty="0">
              <a:latin typeface="Rajdhani SemiBold" panose="02000000000000000000" pitchFamily="2" charset="-94"/>
              <a:ea typeface="Times New Roman" panose="02020603050405020304" pitchFamily="18" charset="0"/>
              <a:cs typeface="Rajdhani SemiBold" panose="02000000000000000000" pitchFamily="2" charset="-94"/>
            </a:endParaRPr>
          </a:p>
        </p:txBody>
      </p:sp>
      <p:sp>
        <p:nvSpPr>
          <p:cNvPr id="114" name="Dikdörtgen 113">
            <a:extLst>
              <a:ext uri="{FF2B5EF4-FFF2-40B4-BE49-F238E27FC236}">
                <a16:creationId xmlns:a16="http://schemas.microsoft.com/office/drawing/2014/main" id="{6B15E83E-7DA5-4829-B80E-D581203A8929}"/>
              </a:ext>
            </a:extLst>
          </p:cNvPr>
          <p:cNvSpPr/>
          <p:nvPr/>
        </p:nvSpPr>
        <p:spPr>
          <a:xfrm>
            <a:off x="773722" y="3550968"/>
            <a:ext cx="3472892" cy="791948"/>
          </a:xfrm>
          <a:prstGeom prst="rect">
            <a:avLst/>
          </a:prstGeom>
        </p:spPr>
        <p:txBody>
          <a:bodyPr wrap="square">
            <a:spAutoFit/>
          </a:bodyPr>
          <a:lstStyle/>
          <a:p>
            <a:pPr algn="just">
              <a:lnSpc>
                <a:spcPct val="115000"/>
              </a:lnSpc>
              <a:spcAft>
                <a:spcPts val="1000"/>
              </a:spcAft>
            </a:pPr>
            <a:r>
              <a:rPr lang="tr-TR" sz="800" dirty="0">
                <a:latin typeface="Rajdhani SemiBold" panose="02000000000000000000" pitchFamily="2" charset="-94"/>
              </a:rPr>
              <a:t>As of 16 April 2020, </a:t>
            </a:r>
            <a:r>
              <a:rPr lang="tr-TR" sz="800" dirty="0" err="1">
                <a:latin typeface="Rajdhani SemiBold" panose="02000000000000000000" pitchFamily="2" charset="-94"/>
              </a:rPr>
              <a:t>number</a:t>
            </a:r>
            <a:r>
              <a:rPr lang="tr-TR" sz="800" dirty="0">
                <a:latin typeface="Rajdhani SemiBold" panose="02000000000000000000" pitchFamily="2" charset="-94"/>
              </a:rPr>
              <a:t> of </a:t>
            </a:r>
            <a:r>
              <a:rPr lang="tr-TR" sz="800" dirty="0" err="1">
                <a:latin typeface="Rajdhani SemiBold" panose="02000000000000000000" pitchFamily="2" charset="-94"/>
              </a:rPr>
              <a:t>cases</a:t>
            </a:r>
            <a:r>
              <a:rPr lang="tr-TR" sz="800" dirty="0">
                <a:latin typeface="Rajdhani SemiBold" panose="02000000000000000000" pitchFamily="2" charset="-94"/>
              </a:rPr>
              <a:t> in </a:t>
            </a:r>
            <a:r>
              <a:rPr lang="tr-TR" sz="800" dirty="0" err="1">
                <a:latin typeface="Rajdhani SemiBold" panose="02000000000000000000" pitchFamily="2" charset="-94"/>
              </a:rPr>
              <a:t>Turkey</a:t>
            </a:r>
            <a:r>
              <a:rPr lang="tr-TR" sz="800" dirty="0">
                <a:latin typeface="Rajdhani SemiBold" panose="02000000000000000000" pitchFamily="2" charset="-94"/>
              </a:rPr>
              <a:t>, </a:t>
            </a:r>
            <a:r>
              <a:rPr lang="tr-TR" sz="800" dirty="0" err="1">
                <a:latin typeface="Rajdhani SemiBold" panose="02000000000000000000" pitchFamily="2" charset="-94"/>
              </a:rPr>
              <a:t>which</a:t>
            </a:r>
            <a:r>
              <a:rPr lang="tr-TR" sz="800" dirty="0">
                <a:latin typeface="Rajdhani SemiBold" panose="02000000000000000000" pitchFamily="2" charset="-94"/>
              </a:rPr>
              <a:t> is </a:t>
            </a:r>
            <a:r>
              <a:rPr lang="tr-TR" sz="800" dirty="0" err="1">
                <a:latin typeface="Rajdhani SemiBold" panose="02000000000000000000" pitchFamily="2" charset="-94"/>
              </a:rPr>
              <a:t>one</a:t>
            </a:r>
            <a:r>
              <a:rPr lang="tr-TR" sz="800" dirty="0">
                <a:latin typeface="Rajdhani SemiBold" panose="02000000000000000000" pitchFamily="2" charset="-94"/>
              </a:rPr>
              <a:t> of </a:t>
            </a:r>
            <a:r>
              <a:rPr lang="tr-TR" sz="800" dirty="0" err="1">
                <a:latin typeface="Rajdhani SemiBold" panose="02000000000000000000" pitchFamily="2" charset="-94"/>
              </a:rPr>
              <a:t>most</a:t>
            </a:r>
            <a:r>
              <a:rPr lang="tr-TR" sz="800" dirty="0">
                <a:latin typeface="Rajdhani SemiBold" panose="02000000000000000000" pitchFamily="2" charset="-94"/>
              </a:rPr>
              <a:t> </a:t>
            </a:r>
            <a:r>
              <a:rPr lang="tr-TR" sz="800" dirty="0" err="1">
                <a:latin typeface="Rajdhani SemiBold" panose="02000000000000000000" pitchFamily="2" charset="-94"/>
              </a:rPr>
              <a:t>succesful</a:t>
            </a:r>
            <a:r>
              <a:rPr lang="tr-TR" sz="800" dirty="0">
                <a:latin typeface="Rajdhani SemiBold" panose="02000000000000000000" pitchFamily="2" charset="-94"/>
              </a:rPr>
              <a:t> </a:t>
            </a:r>
            <a:r>
              <a:rPr lang="tr-TR" sz="800" dirty="0" err="1">
                <a:latin typeface="Rajdhani SemiBold" panose="02000000000000000000" pitchFamily="2" charset="-94"/>
              </a:rPr>
              <a:t>country</a:t>
            </a:r>
            <a:r>
              <a:rPr lang="tr-TR" sz="800" dirty="0">
                <a:latin typeface="Rajdhani SemiBold" panose="02000000000000000000" pitchFamily="2" charset="-94"/>
              </a:rPr>
              <a:t> in </a:t>
            </a:r>
            <a:r>
              <a:rPr lang="tr-TR" sz="800" dirty="0" err="1">
                <a:latin typeface="Rajdhani SemiBold" panose="02000000000000000000" pitchFamily="2" charset="-94"/>
              </a:rPr>
              <a:t>fighting</a:t>
            </a:r>
            <a:r>
              <a:rPr lang="tr-TR" sz="800" dirty="0">
                <a:latin typeface="Rajdhani SemiBold" panose="02000000000000000000" pitchFamily="2" charset="-94"/>
              </a:rPr>
              <a:t> </a:t>
            </a:r>
            <a:r>
              <a:rPr lang="tr-TR" sz="800" dirty="0" err="1">
                <a:latin typeface="Rajdhani SemiBold" panose="02000000000000000000" pitchFamily="2" charset="-94"/>
              </a:rPr>
              <a:t>against</a:t>
            </a:r>
            <a:r>
              <a:rPr lang="tr-TR" sz="800" dirty="0">
                <a:latin typeface="Rajdhani SemiBold" panose="02000000000000000000" pitchFamily="2" charset="-94"/>
              </a:rPr>
              <a:t> </a:t>
            </a:r>
            <a:r>
              <a:rPr lang="tr-TR" sz="800" dirty="0" err="1">
                <a:latin typeface="Rajdhani SemiBold" panose="02000000000000000000" pitchFamily="2" charset="-94"/>
              </a:rPr>
              <a:t>the</a:t>
            </a:r>
            <a:r>
              <a:rPr lang="tr-TR" sz="800" dirty="0">
                <a:latin typeface="Rajdhani SemiBold" panose="02000000000000000000" pitchFamily="2" charset="-94"/>
              </a:rPr>
              <a:t> </a:t>
            </a:r>
            <a:r>
              <a:rPr lang="tr-TR" sz="800" dirty="0" err="1">
                <a:latin typeface="Rajdhani SemiBold" panose="02000000000000000000" pitchFamily="2" charset="-94"/>
              </a:rPr>
              <a:t>virus</a:t>
            </a:r>
            <a:r>
              <a:rPr lang="tr-TR" sz="800" dirty="0">
                <a:latin typeface="Rajdhani SemiBold" panose="02000000000000000000" pitchFamily="2" charset="-94"/>
              </a:rPr>
              <a:t>,  </a:t>
            </a:r>
            <a:r>
              <a:rPr lang="tr-TR" sz="800" dirty="0" err="1">
                <a:latin typeface="Rajdhani SemiBold" panose="02000000000000000000" pitchFamily="2" charset="-94"/>
              </a:rPr>
              <a:t>were</a:t>
            </a:r>
            <a:r>
              <a:rPr lang="tr-TR" sz="800" dirty="0">
                <a:latin typeface="Rajdhani SemiBold" panose="02000000000000000000" pitchFamily="2" charset="-94"/>
              </a:rPr>
              <a:t> </a:t>
            </a:r>
            <a:r>
              <a:rPr lang="tr-TR" sz="800" dirty="0" err="1">
                <a:latin typeface="Rajdhani SemiBold" panose="02000000000000000000" pitchFamily="2" charset="-94"/>
              </a:rPr>
              <a:t>more</a:t>
            </a:r>
            <a:r>
              <a:rPr lang="tr-TR" sz="800" dirty="0">
                <a:latin typeface="Rajdhani SemiBold" panose="02000000000000000000" pitchFamily="2" charset="-94"/>
              </a:rPr>
              <a:t> </a:t>
            </a:r>
            <a:r>
              <a:rPr lang="tr-TR" sz="800" dirty="0" err="1">
                <a:latin typeface="Rajdhani SemiBold" panose="02000000000000000000" pitchFamily="2" charset="-94"/>
              </a:rPr>
              <a:t>than</a:t>
            </a:r>
            <a:r>
              <a:rPr lang="tr-TR" sz="800" dirty="0">
                <a:latin typeface="Rajdhani SemiBold" panose="02000000000000000000" pitchFamily="2" charset="-94"/>
              </a:rPr>
              <a:t> 75.000 </a:t>
            </a:r>
            <a:r>
              <a:rPr lang="tr-TR" sz="800" dirty="0" err="1">
                <a:latin typeface="Rajdhani SemiBold" panose="02000000000000000000" pitchFamily="2" charset="-94"/>
              </a:rPr>
              <a:t>and</a:t>
            </a:r>
            <a:r>
              <a:rPr lang="tr-TR" sz="800" dirty="0">
                <a:latin typeface="Rajdhani SemiBold" panose="02000000000000000000" pitchFamily="2" charset="-94"/>
              </a:rPr>
              <a:t> </a:t>
            </a:r>
            <a:r>
              <a:rPr lang="tr-TR" sz="800" dirty="0" err="1">
                <a:latin typeface="Rajdhani SemiBold" panose="02000000000000000000" pitchFamily="2" charset="-94"/>
              </a:rPr>
              <a:t>deaths</a:t>
            </a:r>
            <a:r>
              <a:rPr lang="tr-TR" sz="800" dirty="0">
                <a:latin typeface="Rajdhani SemiBold" panose="02000000000000000000" pitchFamily="2" charset="-94"/>
              </a:rPr>
              <a:t> </a:t>
            </a:r>
            <a:r>
              <a:rPr lang="tr-TR" sz="800" dirty="0" err="1">
                <a:latin typeface="Rajdhani SemiBold" panose="02000000000000000000" pitchFamily="2" charset="-94"/>
              </a:rPr>
              <a:t>were</a:t>
            </a:r>
            <a:r>
              <a:rPr lang="tr-TR" sz="800" dirty="0">
                <a:latin typeface="Rajdhani SemiBold" panose="02000000000000000000" pitchFamily="2" charset="-94"/>
              </a:rPr>
              <a:t> 1.663. </a:t>
            </a:r>
            <a:r>
              <a:rPr lang="en-US" sz="800" dirty="0">
                <a:latin typeface="Rajdhani SemiBold" panose="02000000000000000000" pitchFamily="2" charset="-94"/>
              </a:rPr>
              <a:t>On March 22, the curfew was imposed on those with</a:t>
            </a:r>
            <a:r>
              <a:rPr lang="tr-TR" sz="800" dirty="0">
                <a:latin typeface="Rajdhani SemiBold" panose="02000000000000000000" pitchFamily="2" charset="-94"/>
              </a:rPr>
              <a:t> </a:t>
            </a:r>
            <a:r>
              <a:rPr lang="tr-TR" sz="800" dirty="0" err="1">
                <a:latin typeface="Rajdhani SemiBold" panose="02000000000000000000" pitchFamily="2" charset="-94"/>
              </a:rPr>
              <a:t>people</a:t>
            </a:r>
            <a:r>
              <a:rPr lang="tr-TR" sz="800" dirty="0">
                <a:latin typeface="Rajdhani SemiBold" panose="02000000000000000000" pitchFamily="2" charset="-94"/>
              </a:rPr>
              <a:t> </a:t>
            </a:r>
            <a:r>
              <a:rPr lang="tr-TR" sz="800" dirty="0" err="1">
                <a:latin typeface="Rajdhani SemiBold" panose="02000000000000000000" pitchFamily="2" charset="-94"/>
              </a:rPr>
              <a:t>who</a:t>
            </a:r>
            <a:r>
              <a:rPr lang="tr-TR" sz="800" dirty="0">
                <a:latin typeface="Rajdhani SemiBold" panose="02000000000000000000" pitchFamily="2" charset="-94"/>
              </a:rPr>
              <a:t> has</a:t>
            </a:r>
            <a:r>
              <a:rPr lang="en-US" sz="800" dirty="0">
                <a:latin typeface="Rajdhani SemiBold" panose="02000000000000000000" pitchFamily="2" charset="-94"/>
              </a:rPr>
              <a:t> chronic illnesses </a:t>
            </a:r>
            <a:r>
              <a:rPr lang="tr-TR" sz="800" dirty="0">
                <a:latin typeface="Rajdhani SemiBold" panose="02000000000000000000" pitchFamily="2" charset="-94"/>
              </a:rPr>
              <a:t> </a:t>
            </a:r>
            <a:r>
              <a:rPr lang="tr-TR" sz="800" dirty="0" err="1">
                <a:latin typeface="Rajdhani SemiBold" panose="02000000000000000000" pitchFamily="2" charset="-94"/>
              </a:rPr>
              <a:t>and</a:t>
            </a:r>
            <a:r>
              <a:rPr lang="tr-TR" sz="800" dirty="0">
                <a:latin typeface="Rajdhani SemiBold" panose="02000000000000000000" pitchFamily="2" charset="-94"/>
              </a:rPr>
              <a:t> </a:t>
            </a:r>
            <a:r>
              <a:rPr lang="en-US" sz="800" dirty="0">
                <a:latin typeface="Rajdhani SemiBold" panose="02000000000000000000" pitchFamily="2" charset="-94"/>
              </a:rPr>
              <a:t>aged 65 and over, while the scope</a:t>
            </a:r>
            <a:r>
              <a:rPr lang="tr-TR" sz="800" dirty="0">
                <a:latin typeface="Rajdhani SemiBold" panose="02000000000000000000" pitchFamily="2" charset="-94"/>
              </a:rPr>
              <a:t> of </a:t>
            </a:r>
            <a:r>
              <a:rPr lang="tr-TR" sz="800" dirty="0" err="1">
                <a:latin typeface="Rajdhani SemiBold" panose="02000000000000000000" pitchFamily="2" charset="-94"/>
              </a:rPr>
              <a:t>curfew</a:t>
            </a:r>
            <a:r>
              <a:rPr lang="en-US" sz="800" dirty="0">
                <a:latin typeface="Rajdhani SemiBold" panose="02000000000000000000" pitchFamily="2" charset="-94"/>
              </a:rPr>
              <a:t> was extended to include citizens aged 20 and under</a:t>
            </a:r>
            <a:r>
              <a:rPr lang="tr-TR" sz="800" dirty="0">
                <a:latin typeface="Rajdhani SemiBold" panose="02000000000000000000" pitchFamily="2" charset="-94"/>
              </a:rPr>
              <a:t> </a:t>
            </a:r>
            <a:r>
              <a:rPr lang="en-US" sz="800" dirty="0">
                <a:latin typeface="Rajdhani SemiBold" panose="02000000000000000000" pitchFamily="2" charset="-94"/>
              </a:rPr>
              <a:t>on 3 April .</a:t>
            </a:r>
            <a:endParaRPr lang="tr-TR" sz="800" dirty="0">
              <a:latin typeface="Rajdhani SemiBold" panose="02000000000000000000" pitchFamily="2" charset="-94"/>
            </a:endParaRPr>
          </a:p>
        </p:txBody>
      </p:sp>
      <p:sp>
        <p:nvSpPr>
          <p:cNvPr id="115" name="Dikdörtgen 114">
            <a:extLst>
              <a:ext uri="{FF2B5EF4-FFF2-40B4-BE49-F238E27FC236}">
                <a16:creationId xmlns:a16="http://schemas.microsoft.com/office/drawing/2014/main" id="{72154BAF-2344-4A65-B257-DBA2000F9A2E}"/>
              </a:ext>
            </a:extLst>
          </p:cNvPr>
          <p:cNvSpPr/>
          <p:nvPr/>
        </p:nvSpPr>
        <p:spPr>
          <a:xfrm>
            <a:off x="773722" y="4672728"/>
            <a:ext cx="3472892" cy="367216"/>
          </a:xfrm>
          <a:prstGeom prst="rect">
            <a:avLst/>
          </a:prstGeom>
        </p:spPr>
        <p:txBody>
          <a:bodyPr wrap="square">
            <a:spAutoFit/>
          </a:bodyPr>
          <a:lstStyle/>
          <a:p>
            <a:pPr lvl="0" algn="just">
              <a:lnSpc>
                <a:spcPct val="115000"/>
              </a:lnSpc>
              <a:spcAft>
                <a:spcPts val="1000"/>
              </a:spcAft>
            </a:pP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As of 10 April</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night</a:t>
            </a: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 curfew was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imposed</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for</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all</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citizens</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 in 31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cities</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 in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Turkey</a:t>
            </a: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on</a:t>
            </a: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 the weekends.</a:t>
            </a:r>
            <a:endParaRPr lang="tr-TR" sz="800" dirty="0">
              <a:latin typeface="Rajdhani SemiBold" panose="02000000000000000000" pitchFamily="2" charset="-94"/>
              <a:ea typeface="Times New Roman" panose="02020603050405020304" pitchFamily="18" charset="0"/>
              <a:cs typeface="Rajdhani SemiBold" panose="02000000000000000000" pitchFamily="2" charset="-94"/>
            </a:endParaRPr>
          </a:p>
        </p:txBody>
      </p:sp>
      <p:sp>
        <p:nvSpPr>
          <p:cNvPr id="116" name="Dikdörtgen 115">
            <a:extLst>
              <a:ext uri="{FF2B5EF4-FFF2-40B4-BE49-F238E27FC236}">
                <a16:creationId xmlns:a16="http://schemas.microsoft.com/office/drawing/2014/main" id="{1B8EAABF-FB69-48BF-8AE0-A5D81F07F5AE}"/>
              </a:ext>
            </a:extLst>
          </p:cNvPr>
          <p:cNvSpPr/>
          <p:nvPr/>
        </p:nvSpPr>
        <p:spPr>
          <a:xfrm>
            <a:off x="773722" y="5531862"/>
            <a:ext cx="3472892" cy="370871"/>
          </a:xfrm>
          <a:prstGeom prst="rect">
            <a:avLst/>
          </a:prstGeom>
        </p:spPr>
        <p:txBody>
          <a:bodyPr wrap="square">
            <a:spAutoFit/>
          </a:bodyPr>
          <a:lstStyle/>
          <a:p>
            <a:pPr lvl="0" algn="just">
              <a:lnSpc>
                <a:spcPct val="115000"/>
              </a:lnSpc>
              <a:spcAft>
                <a:spcPts val="1000"/>
              </a:spcAft>
            </a:pP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Schools of 1.57 billion students (91.3% of the total students) are closed in 191 countries around the world and education is interrupted globally.</a:t>
            </a:r>
            <a:endParaRPr lang="tr-TR" sz="800" dirty="0">
              <a:latin typeface="Rajdhani SemiBold" panose="02000000000000000000" pitchFamily="2" charset="-94"/>
              <a:ea typeface="Times New Roman" panose="02020603050405020304" pitchFamily="18" charset="0"/>
              <a:cs typeface="Rajdhani SemiBold" panose="02000000000000000000" pitchFamily="2" charset="-94"/>
            </a:endParaRPr>
          </a:p>
        </p:txBody>
      </p:sp>
      <p:sp>
        <p:nvSpPr>
          <p:cNvPr id="117" name="Dikdörtgen 116">
            <a:extLst>
              <a:ext uri="{FF2B5EF4-FFF2-40B4-BE49-F238E27FC236}">
                <a16:creationId xmlns:a16="http://schemas.microsoft.com/office/drawing/2014/main" id="{58F25B6F-455B-4590-A12A-75301DB608EE}"/>
              </a:ext>
            </a:extLst>
          </p:cNvPr>
          <p:cNvSpPr/>
          <p:nvPr/>
        </p:nvSpPr>
        <p:spPr>
          <a:xfrm>
            <a:off x="773722" y="6237174"/>
            <a:ext cx="3472892" cy="795602"/>
          </a:xfrm>
          <a:prstGeom prst="rect">
            <a:avLst/>
          </a:prstGeom>
        </p:spPr>
        <p:txBody>
          <a:bodyPr wrap="square">
            <a:spAutoFit/>
          </a:bodyPr>
          <a:lstStyle/>
          <a:p>
            <a:pPr lvl="0" algn="just">
              <a:lnSpc>
                <a:spcPct val="115000"/>
              </a:lnSpc>
              <a:spcAft>
                <a:spcPts val="1000"/>
              </a:spcAft>
            </a:pP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With the measures taken at the borders against the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pan</a:t>
            </a:r>
            <a:r>
              <a:rPr lang="en-US" sz="800" dirty="0" err="1">
                <a:latin typeface="Rajdhani SemiBold" panose="02000000000000000000" pitchFamily="2" charset="-94"/>
                <a:ea typeface="Times New Roman" panose="02020603050405020304" pitchFamily="18" charset="0"/>
                <a:cs typeface="Rajdhani SemiBold" panose="02000000000000000000" pitchFamily="2" charset="-94"/>
              </a:rPr>
              <a:t>demic</a:t>
            </a: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 the cessation of activities in critical sectors such as tourism and aviation, and the interruption of production of many important sectors, especially </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in </a:t>
            </a: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automotive, have </a:t>
            </a:r>
            <a:r>
              <a:rPr lang="tr-TR" sz="800" dirty="0" err="1">
                <a:latin typeface="Rajdhani SemiBold" panose="02000000000000000000" pitchFamily="2" charset="-94"/>
                <a:ea typeface="Times New Roman" panose="02020603050405020304" pitchFamily="18" charset="0"/>
                <a:cs typeface="Rajdhani SemiBold" panose="02000000000000000000" pitchFamily="2" charset="-94"/>
              </a:rPr>
              <a:t>also</a:t>
            </a: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 </a:t>
            </a: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become an economic problem that minimizes the functioning in the global supply chains, not only as a “health problem”.</a:t>
            </a:r>
            <a:endParaRPr lang="tr-TR" sz="800" dirty="0">
              <a:latin typeface="Rajdhani SemiBold" panose="02000000000000000000" pitchFamily="2" charset="-94"/>
              <a:ea typeface="Times New Roman" panose="02020603050405020304" pitchFamily="18" charset="0"/>
              <a:cs typeface="Rajdhani SemiBold" panose="02000000000000000000" pitchFamily="2" charset="-94"/>
            </a:endParaRPr>
          </a:p>
        </p:txBody>
      </p:sp>
      <p:sp>
        <p:nvSpPr>
          <p:cNvPr id="118" name="Dikdörtgen 117">
            <a:extLst>
              <a:ext uri="{FF2B5EF4-FFF2-40B4-BE49-F238E27FC236}">
                <a16:creationId xmlns:a16="http://schemas.microsoft.com/office/drawing/2014/main" id="{7DB92521-5B1B-4765-B1E3-A1DF6827556A}"/>
              </a:ext>
            </a:extLst>
          </p:cNvPr>
          <p:cNvSpPr/>
          <p:nvPr/>
        </p:nvSpPr>
        <p:spPr>
          <a:xfrm>
            <a:off x="773722" y="7334602"/>
            <a:ext cx="3472892" cy="370871"/>
          </a:xfrm>
          <a:prstGeom prst="rect">
            <a:avLst/>
          </a:prstGeom>
        </p:spPr>
        <p:txBody>
          <a:bodyPr wrap="square">
            <a:spAutoFit/>
          </a:bodyPr>
          <a:lstStyle/>
          <a:p>
            <a:pPr lvl="0" algn="just">
              <a:lnSpc>
                <a:spcPct val="115000"/>
              </a:lnSpc>
              <a:spcAft>
                <a:spcPts val="1000"/>
              </a:spcAft>
            </a:pP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Oil prices have collapsed to the level of $ 22 and as of the end of March in the USA, unemployment applications have reached the 17 million limit.</a:t>
            </a:r>
          </a:p>
        </p:txBody>
      </p:sp>
      <p:sp>
        <p:nvSpPr>
          <p:cNvPr id="119" name="Dikdörtgen 118">
            <a:extLst>
              <a:ext uri="{FF2B5EF4-FFF2-40B4-BE49-F238E27FC236}">
                <a16:creationId xmlns:a16="http://schemas.microsoft.com/office/drawing/2014/main" id="{77A52335-88E9-4D39-9B40-D8FA8D25ECBA}"/>
              </a:ext>
            </a:extLst>
          </p:cNvPr>
          <p:cNvSpPr/>
          <p:nvPr/>
        </p:nvSpPr>
        <p:spPr>
          <a:xfrm>
            <a:off x="786688" y="8232631"/>
            <a:ext cx="3472892" cy="225639"/>
          </a:xfrm>
          <a:prstGeom prst="rect">
            <a:avLst/>
          </a:prstGeom>
        </p:spPr>
        <p:txBody>
          <a:bodyPr wrap="square">
            <a:spAutoFit/>
          </a:bodyPr>
          <a:lstStyle/>
          <a:p>
            <a:pPr lvl="0" algn="just">
              <a:lnSpc>
                <a:spcPct val="115000"/>
              </a:lnSpc>
              <a:spcAft>
                <a:spcPts val="1000"/>
              </a:spcAft>
            </a:pPr>
            <a:endParaRPr lang="en-US" sz="800" dirty="0">
              <a:latin typeface="Rajdhani SemiBold" panose="02000000000000000000" pitchFamily="2" charset="-94"/>
              <a:ea typeface="Times New Roman" panose="02020603050405020304" pitchFamily="18" charset="0"/>
              <a:cs typeface="Rajdhani SemiBold" panose="02000000000000000000" pitchFamily="2" charset="-94"/>
            </a:endParaRPr>
          </a:p>
        </p:txBody>
      </p:sp>
      <p:sp>
        <p:nvSpPr>
          <p:cNvPr id="120" name="Dikdörtgen 119">
            <a:extLst>
              <a:ext uri="{FF2B5EF4-FFF2-40B4-BE49-F238E27FC236}">
                <a16:creationId xmlns:a16="http://schemas.microsoft.com/office/drawing/2014/main" id="{BCC51374-E70D-40A6-9467-9B2A28C9FDB3}"/>
              </a:ext>
            </a:extLst>
          </p:cNvPr>
          <p:cNvSpPr/>
          <p:nvPr/>
        </p:nvSpPr>
        <p:spPr>
          <a:xfrm>
            <a:off x="773722" y="9035877"/>
            <a:ext cx="3472892" cy="370871"/>
          </a:xfrm>
          <a:prstGeom prst="rect">
            <a:avLst/>
          </a:prstGeom>
        </p:spPr>
        <p:txBody>
          <a:bodyPr wrap="square">
            <a:spAutoFit/>
          </a:bodyPr>
          <a:lstStyle/>
          <a:p>
            <a:pPr lvl="0" algn="just">
              <a:lnSpc>
                <a:spcPct val="115000"/>
              </a:lnSpc>
              <a:spcAft>
                <a:spcPts val="1000"/>
              </a:spcAft>
            </a:pPr>
            <a:r>
              <a:rPr lang="tr-TR" sz="800" dirty="0">
                <a:latin typeface="Rajdhani SemiBold" panose="02000000000000000000" pitchFamily="2" charset="-94"/>
                <a:ea typeface="Times New Roman" panose="02020603050405020304" pitchFamily="18" charset="0"/>
                <a:cs typeface="Rajdhani SemiBold" panose="02000000000000000000" pitchFamily="2" charset="-94"/>
              </a:rPr>
              <a:t>M</a:t>
            </a: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any institutions summarizes the process passed through as the biggest recession after the great depression.</a:t>
            </a:r>
            <a:endParaRPr lang="tr-TR" sz="800" dirty="0">
              <a:latin typeface="Rajdhani SemiBold" panose="02000000000000000000" pitchFamily="2" charset="-94"/>
              <a:ea typeface="Times New Roman" panose="02020603050405020304" pitchFamily="18" charset="0"/>
              <a:cs typeface="Rajdhani SemiBold" panose="02000000000000000000" pitchFamily="2" charset="-94"/>
            </a:endParaRPr>
          </a:p>
        </p:txBody>
      </p:sp>
      <p:graphicFrame>
        <p:nvGraphicFramePr>
          <p:cNvPr id="123" name="Grafik 122">
            <a:extLst>
              <a:ext uri="{FF2B5EF4-FFF2-40B4-BE49-F238E27FC236}">
                <a16:creationId xmlns:a16="http://schemas.microsoft.com/office/drawing/2014/main" id="{448410B2-9590-40F9-A3AE-CF26330A8879}"/>
              </a:ext>
            </a:extLst>
          </p:cNvPr>
          <p:cNvGraphicFramePr/>
          <p:nvPr>
            <p:extLst>
              <p:ext uri="{D42A27DB-BD31-4B8C-83A1-F6EECF244321}">
                <p14:modId xmlns:p14="http://schemas.microsoft.com/office/powerpoint/2010/main" val="2001957902"/>
              </p:ext>
            </p:extLst>
          </p:nvPr>
        </p:nvGraphicFramePr>
        <p:xfrm>
          <a:off x="4259580" y="1087812"/>
          <a:ext cx="2735581" cy="1733550"/>
        </p:xfrm>
        <a:graphic>
          <a:graphicData uri="http://schemas.openxmlformats.org/drawingml/2006/chart">
            <c:chart xmlns:c="http://schemas.openxmlformats.org/drawingml/2006/chart" xmlns:r="http://schemas.openxmlformats.org/officeDocument/2006/relationships" r:id="rId3"/>
          </a:graphicData>
        </a:graphic>
      </p:graphicFrame>
      <p:sp>
        <p:nvSpPr>
          <p:cNvPr id="122" name="Dikdörtgen 121">
            <a:extLst>
              <a:ext uri="{FF2B5EF4-FFF2-40B4-BE49-F238E27FC236}">
                <a16:creationId xmlns:a16="http://schemas.microsoft.com/office/drawing/2014/main" id="{2EA49B1A-508B-41A1-ACBF-63500E6E82FC}"/>
              </a:ext>
            </a:extLst>
          </p:cNvPr>
          <p:cNvSpPr/>
          <p:nvPr/>
        </p:nvSpPr>
        <p:spPr>
          <a:xfrm>
            <a:off x="4656480" y="922470"/>
            <a:ext cx="2136458" cy="508794"/>
          </a:xfrm>
          <a:prstGeom prst="rect">
            <a:avLst/>
          </a:prstGeom>
        </p:spPr>
        <p:txBody>
          <a:bodyPr wrap="square">
            <a:spAutoFit/>
          </a:bodyPr>
          <a:lstStyle/>
          <a:p>
            <a:pPr algn="ctr">
              <a:lnSpc>
                <a:spcPct val="115000"/>
              </a:lnSpc>
              <a:spcAft>
                <a:spcPts val="1000"/>
              </a:spcAft>
            </a:pPr>
            <a:r>
              <a:rPr lang="en-US"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Latest Global Economic Growth Scenarios</a:t>
            </a: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 of</a:t>
            </a:r>
            <a:r>
              <a:rPr lang="en-US"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 </a:t>
            </a: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International </a:t>
            </a:r>
            <a:r>
              <a:rPr lang="en-US"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Institutions </a:t>
            </a:r>
            <a:r>
              <a:rPr lang="tr-TR" sz="800" b="1" dirty="0" err="1">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After</a:t>
            </a:r>
            <a:r>
              <a:rPr lang="en-US"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 the Covid-19 </a:t>
            </a: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(2020-2021)</a:t>
            </a:r>
            <a:endParaRPr lang="tr-TR" sz="800"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endParaRPr>
          </a:p>
        </p:txBody>
      </p:sp>
      <p:graphicFrame>
        <p:nvGraphicFramePr>
          <p:cNvPr id="127" name="Grafik 126">
            <a:extLst>
              <a:ext uri="{FF2B5EF4-FFF2-40B4-BE49-F238E27FC236}">
                <a16:creationId xmlns:a16="http://schemas.microsoft.com/office/drawing/2014/main" id="{FB47DE3E-E4AB-4CB3-9AA9-A8707389652F}"/>
              </a:ext>
            </a:extLst>
          </p:cNvPr>
          <p:cNvGraphicFramePr/>
          <p:nvPr>
            <p:extLst>
              <p:ext uri="{D42A27DB-BD31-4B8C-83A1-F6EECF244321}">
                <p14:modId xmlns:p14="http://schemas.microsoft.com/office/powerpoint/2010/main" val="2635996483"/>
              </p:ext>
            </p:extLst>
          </p:nvPr>
        </p:nvGraphicFramePr>
        <p:xfrm>
          <a:off x="4246614" y="3529923"/>
          <a:ext cx="2598420" cy="1743075"/>
        </p:xfrm>
        <a:graphic>
          <a:graphicData uri="http://schemas.openxmlformats.org/drawingml/2006/chart">
            <c:chart xmlns:c="http://schemas.openxmlformats.org/drawingml/2006/chart" xmlns:r="http://schemas.openxmlformats.org/officeDocument/2006/relationships" r:id="rId4"/>
          </a:graphicData>
        </a:graphic>
      </p:graphicFrame>
      <p:sp>
        <p:nvSpPr>
          <p:cNvPr id="128" name="Dikdörtgen 127">
            <a:extLst>
              <a:ext uri="{FF2B5EF4-FFF2-40B4-BE49-F238E27FC236}">
                <a16:creationId xmlns:a16="http://schemas.microsoft.com/office/drawing/2014/main" id="{1AEED30E-A9B7-4CAD-AAF2-801F2DAF7315}"/>
              </a:ext>
            </a:extLst>
          </p:cNvPr>
          <p:cNvSpPr/>
          <p:nvPr/>
        </p:nvSpPr>
        <p:spPr>
          <a:xfrm>
            <a:off x="4659630" y="3145470"/>
            <a:ext cx="1935480" cy="370871"/>
          </a:xfrm>
          <a:prstGeom prst="rect">
            <a:avLst/>
          </a:prstGeom>
        </p:spPr>
        <p:txBody>
          <a:bodyPr wrap="square">
            <a:spAutoFit/>
          </a:bodyPr>
          <a:lstStyle/>
          <a:p>
            <a:pPr algn="ctr">
              <a:lnSpc>
                <a:spcPct val="115000"/>
              </a:lnSpc>
              <a:spcAft>
                <a:spcPts val="1000"/>
              </a:spcAft>
            </a:pP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Global </a:t>
            </a:r>
            <a:r>
              <a:rPr lang="tr-TR" sz="800" b="1" dirty="0" err="1">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Trade</a:t>
            </a: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 </a:t>
            </a:r>
            <a:r>
              <a:rPr lang="tr-TR" sz="800" b="1" dirty="0" err="1">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Growth</a:t>
            </a: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 </a:t>
            </a:r>
            <a:r>
              <a:rPr lang="tr-TR" sz="800" b="1" dirty="0" err="1">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Scenario</a:t>
            </a: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 </a:t>
            </a:r>
            <a:r>
              <a:rPr lang="tr-TR" sz="800" b="1" dirty="0" err="1">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After</a:t>
            </a: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 </a:t>
            </a:r>
            <a:r>
              <a:rPr lang="tr-TR" sz="800" b="1" dirty="0" err="1">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the</a:t>
            </a: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 Covid-19 (2020-2021)</a:t>
            </a:r>
            <a:endParaRPr lang="tr-TR" sz="800"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endParaRPr>
          </a:p>
        </p:txBody>
      </p:sp>
      <p:graphicFrame>
        <p:nvGraphicFramePr>
          <p:cNvPr id="129" name="Grafik 128">
            <a:extLst>
              <a:ext uri="{FF2B5EF4-FFF2-40B4-BE49-F238E27FC236}">
                <a16:creationId xmlns:a16="http://schemas.microsoft.com/office/drawing/2014/main" id="{482C9A8F-C7FC-4822-BD2A-D10A4FCC61B4}"/>
              </a:ext>
            </a:extLst>
          </p:cNvPr>
          <p:cNvGraphicFramePr/>
          <p:nvPr>
            <p:extLst>
              <p:ext uri="{D42A27DB-BD31-4B8C-83A1-F6EECF244321}">
                <p14:modId xmlns:p14="http://schemas.microsoft.com/office/powerpoint/2010/main" val="280290582"/>
              </p:ext>
            </p:extLst>
          </p:nvPr>
        </p:nvGraphicFramePr>
        <p:xfrm>
          <a:off x="4347870" y="5749261"/>
          <a:ext cx="2552699" cy="1337901"/>
        </p:xfrm>
        <a:graphic>
          <a:graphicData uri="http://schemas.openxmlformats.org/drawingml/2006/chart">
            <c:chart xmlns:c="http://schemas.openxmlformats.org/drawingml/2006/chart" xmlns:r="http://schemas.openxmlformats.org/officeDocument/2006/relationships" r:id="rId5"/>
          </a:graphicData>
        </a:graphic>
      </p:graphicFrame>
      <p:sp>
        <p:nvSpPr>
          <p:cNvPr id="130" name="Dikdörtgen 129">
            <a:extLst>
              <a:ext uri="{FF2B5EF4-FFF2-40B4-BE49-F238E27FC236}">
                <a16:creationId xmlns:a16="http://schemas.microsoft.com/office/drawing/2014/main" id="{8700A168-5151-4E1A-A380-CC874182A0F3}"/>
              </a:ext>
            </a:extLst>
          </p:cNvPr>
          <p:cNvSpPr/>
          <p:nvPr/>
        </p:nvSpPr>
        <p:spPr>
          <a:xfrm>
            <a:off x="4656480" y="5500749"/>
            <a:ext cx="1935480" cy="225639"/>
          </a:xfrm>
          <a:prstGeom prst="rect">
            <a:avLst/>
          </a:prstGeom>
        </p:spPr>
        <p:txBody>
          <a:bodyPr wrap="square">
            <a:spAutoFit/>
          </a:bodyPr>
          <a:lstStyle/>
          <a:p>
            <a:pPr algn="ctr">
              <a:lnSpc>
                <a:spcPct val="115000"/>
              </a:lnSpc>
              <a:spcAft>
                <a:spcPts val="1000"/>
              </a:spcAft>
            </a:pP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Outlook of Exchange </a:t>
            </a:r>
            <a:r>
              <a:rPr lang="tr-TR" sz="800" b="1" dirty="0" err="1">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Rates</a:t>
            </a: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 </a:t>
            </a:r>
            <a:r>
              <a:rPr lang="tr-TR" sz="800" b="1" dirty="0" err="1">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After</a:t>
            </a: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 Covid-19</a:t>
            </a:r>
            <a:endParaRPr lang="tr-TR" sz="800"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endParaRPr>
          </a:p>
        </p:txBody>
      </p:sp>
      <p:graphicFrame>
        <p:nvGraphicFramePr>
          <p:cNvPr id="32" name="Grafik 31">
            <a:extLst>
              <a:ext uri="{FF2B5EF4-FFF2-40B4-BE49-F238E27FC236}">
                <a16:creationId xmlns:a16="http://schemas.microsoft.com/office/drawing/2014/main" id="{D566B5DF-8D8B-4450-A101-63763BD6F3A8}"/>
              </a:ext>
            </a:extLst>
          </p:cNvPr>
          <p:cNvGraphicFramePr/>
          <p:nvPr>
            <p:extLst>
              <p:ext uri="{D42A27DB-BD31-4B8C-83A1-F6EECF244321}">
                <p14:modId xmlns:p14="http://schemas.microsoft.com/office/powerpoint/2010/main" val="1277502327"/>
              </p:ext>
            </p:extLst>
          </p:nvPr>
        </p:nvGraphicFramePr>
        <p:xfrm>
          <a:off x="4262121" y="7960756"/>
          <a:ext cx="2640989" cy="1677525"/>
        </p:xfrm>
        <a:graphic>
          <a:graphicData uri="http://schemas.openxmlformats.org/drawingml/2006/chart">
            <c:chart xmlns:c="http://schemas.openxmlformats.org/drawingml/2006/chart" xmlns:r="http://schemas.openxmlformats.org/officeDocument/2006/relationships" r:id="rId6"/>
          </a:graphicData>
        </a:graphic>
      </p:graphicFrame>
      <p:sp>
        <p:nvSpPr>
          <p:cNvPr id="33" name="Dikdörtgen 32">
            <a:extLst>
              <a:ext uri="{FF2B5EF4-FFF2-40B4-BE49-F238E27FC236}">
                <a16:creationId xmlns:a16="http://schemas.microsoft.com/office/drawing/2014/main" id="{320D5EB1-BC6B-4833-B76D-7E04CBA0F04B}"/>
              </a:ext>
            </a:extLst>
          </p:cNvPr>
          <p:cNvSpPr/>
          <p:nvPr/>
        </p:nvSpPr>
        <p:spPr>
          <a:xfrm>
            <a:off x="4573600" y="7563493"/>
            <a:ext cx="2018360" cy="225639"/>
          </a:xfrm>
          <a:prstGeom prst="rect">
            <a:avLst/>
          </a:prstGeom>
        </p:spPr>
        <p:txBody>
          <a:bodyPr wrap="square">
            <a:spAutoFit/>
          </a:bodyPr>
          <a:lstStyle/>
          <a:p>
            <a:pPr algn="ctr">
              <a:lnSpc>
                <a:spcPct val="115000"/>
              </a:lnSpc>
              <a:spcAft>
                <a:spcPts val="1000"/>
              </a:spcAft>
            </a:pP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BIST 100 Index Development </a:t>
            </a:r>
            <a:r>
              <a:rPr lang="tr-TR" sz="800" b="1" dirty="0" err="1">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After</a:t>
            </a:r>
            <a:r>
              <a:rPr lang="tr-TR" sz="800" b="1"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rPr>
              <a:t> Covid-19</a:t>
            </a:r>
            <a:endParaRPr lang="tr-TR" sz="800" dirty="0">
              <a:effectLst>
                <a:outerShdw blurRad="38100" dist="38100" dir="2700000" algn="tl">
                  <a:srgbClr val="000000">
                    <a:alpha val="43137"/>
                  </a:srgbClr>
                </a:outerShdw>
              </a:effectLst>
              <a:latin typeface="Rajdhani Bold" panose="02000000000000000000" pitchFamily="2" charset="-94"/>
              <a:ea typeface="Times New Roman" panose="02020603050405020304" pitchFamily="18" charset="0"/>
              <a:cs typeface="Rajdhani Bold" panose="02000000000000000000" pitchFamily="2" charset="-94"/>
            </a:endParaRPr>
          </a:p>
        </p:txBody>
      </p:sp>
      <p:pic>
        <p:nvPicPr>
          <p:cNvPr id="35" name="Picture 2" descr="Gayrimenkul Yurt Dışı Tanıtım Derneği | LinkedIn">
            <a:extLst>
              <a:ext uri="{FF2B5EF4-FFF2-40B4-BE49-F238E27FC236}">
                <a16:creationId xmlns:a16="http://schemas.microsoft.com/office/drawing/2014/main" id="{0FFDAC32-1D34-4A8B-B96D-C4A057D7B1D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659" y="62984"/>
            <a:ext cx="1130341" cy="376780"/>
          </a:xfrm>
          <a:prstGeom prst="rect">
            <a:avLst/>
          </a:prstGeom>
          <a:noFill/>
          <a:extLst>
            <a:ext uri="{909E8E84-426E-40DD-AFC4-6F175D3DCCD1}">
              <a14:hiddenFill xmlns:a14="http://schemas.microsoft.com/office/drawing/2010/main">
                <a:solidFill>
                  <a:srgbClr val="FFFFFF"/>
                </a:solidFill>
              </a14:hiddenFill>
            </a:ext>
          </a:extLst>
        </p:spPr>
      </p:pic>
      <p:sp>
        <p:nvSpPr>
          <p:cNvPr id="34" name="Dikdörtgen 33">
            <a:extLst>
              <a:ext uri="{FF2B5EF4-FFF2-40B4-BE49-F238E27FC236}">
                <a16:creationId xmlns:a16="http://schemas.microsoft.com/office/drawing/2014/main" id="{356762E6-72A3-4B84-A4EF-50E663C2DE91}"/>
              </a:ext>
            </a:extLst>
          </p:cNvPr>
          <p:cNvSpPr/>
          <p:nvPr/>
        </p:nvSpPr>
        <p:spPr>
          <a:xfrm>
            <a:off x="786688" y="8232631"/>
            <a:ext cx="3472892" cy="370871"/>
          </a:xfrm>
          <a:prstGeom prst="rect">
            <a:avLst/>
          </a:prstGeom>
        </p:spPr>
        <p:txBody>
          <a:bodyPr wrap="square">
            <a:spAutoFit/>
          </a:bodyPr>
          <a:lstStyle/>
          <a:p>
            <a:pPr lvl="0" algn="just">
              <a:lnSpc>
                <a:spcPct val="115000"/>
              </a:lnSpc>
              <a:spcAft>
                <a:spcPts val="1000"/>
              </a:spcAft>
            </a:pPr>
            <a:r>
              <a:rPr lang="en-US" sz="800" dirty="0">
                <a:latin typeface="Rajdhani SemiBold" panose="02000000000000000000" pitchFamily="2" charset="-94"/>
                <a:ea typeface="Times New Roman" panose="02020603050405020304" pitchFamily="18" charset="0"/>
                <a:cs typeface="Rajdhani SemiBold" panose="02000000000000000000" pitchFamily="2" charset="-94"/>
              </a:rPr>
              <a:t>This conjuncture, in which economic activities have stopped significantly, reshaped the growth forecasts for 2020 negatively.</a:t>
            </a:r>
            <a:endParaRPr lang="tr-TR" sz="800" dirty="0">
              <a:latin typeface="Rajdhani SemiBold" panose="02000000000000000000" pitchFamily="2" charset="-94"/>
              <a:ea typeface="Times New Roman" panose="02020603050405020304" pitchFamily="18" charset="0"/>
              <a:cs typeface="Rajdhani SemiBold" panose="02000000000000000000" pitchFamily="2" charset="-94"/>
            </a:endParaRPr>
          </a:p>
        </p:txBody>
      </p:sp>
    </p:spTree>
    <p:extLst>
      <p:ext uri="{BB962C8B-B14F-4D97-AF65-F5344CB8AC3E}">
        <p14:creationId xmlns:p14="http://schemas.microsoft.com/office/powerpoint/2010/main" val="373978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Dikdörtgen 1034">
            <a:extLst>
              <a:ext uri="{FF2B5EF4-FFF2-40B4-BE49-F238E27FC236}">
                <a16:creationId xmlns:a16="http://schemas.microsoft.com/office/drawing/2014/main" id="{DBF8C1CA-967F-44D5-9F61-54CF13182424}"/>
              </a:ext>
            </a:extLst>
          </p:cNvPr>
          <p:cNvSpPr/>
          <p:nvPr/>
        </p:nvSpPr>
        <p:spPr>
          <a:xfrm>
            <a:off x="375602" y="3139163"/>
            <a:ext cx="1205548" cy="177925"/>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7" name="Resim 166">
            <a:extLst>
              <a:ext uri="{FF2B5EF4-FFF2-40B4-BE49-F238E27FC236}">
                <a16:creationId xmlns:a16="http://schemas.microsoft.com/office/drawing/2014/main" id="{FF65406C-A458-4B84-831A-C9C44B4177CB}"/>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1197831" y="8393817"/>
            <a:ext cx="2049901" cy="1064385"/>
          </a:xfrm>
          <a:prstGeom prst="rect">
            <a:avLst/>
          </a:prstGeom>
        </p:spPr>
      </p:pic>
      <p:pic>
        <p:nvPicPr>
          <p:cNvPr id="1032" name="Resim 1031">
            <a:extLst>
              <a:ext uri="{FF2B5EF4-FFF2-40B4-BE49-F238E27FC236}">
                <a16:creationId xmlns:a16="http://schemas.microsoft.com/office/drawing/2014/main" id="{D92642F4-051C-4BEE-BDF8-5D7C39CAFC11}"/>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64160" y="1284790"/>
            <a:ext cx="6593840" cy="1666754"/>
          </a:xfrm>
          <a:prstGeom prst="rect">
            <a:avLst/>
          </a:prstGeom>
        </p:spPr>
      </p:pic>
      <p:sp>
        <p:nvSpPr>
          <p:cNvPr id="8" name="Metin kutusu 7">
            <a:extLst>
              <a:ext uri="{FF2B5EF4-FFF2-40B4-BE49-F238E27FC236}">
                <a16:creationId xmlns:a16="http://schemas.microsoft.com/office/drawing/2014/main" id="{C0E2F7BE-B3E2-493F-9715-E7C9A3E170E4}"/>
              </a:ext>
            </a:extLst>
          </p:cNvPr>
          <p:cNvSpPr txBox="1"/>
          <p:nvPr/>
        </p:nvSpPr>
        <p:spPr>
          <a:xfrm>
            <a:off x="773723" y="539262"/>
            <a:ext cx="2655277" cy="261610"/>
          </a:xfrm>
          <a:prstGeom prst="rect">
            <a:avLst/>
          </a:prstGeom>
          <a:noFill/>
        </p:spPr>
        <p:txBody>
          <a:bodyPr wrap="square" rtlCol="0">
            <a:spAutoFit/>
          </a:bodyPr>
          <a:lstStyle/>
          <a:p>
            <a:r>
              <a:rPr lang="tr-TR" sz="1100" dirty="0">
                <a:latin typeface="Rajdhani SemiBold" panose="02000000000000000000" pitchFamily="2" charset="-94"/>
                <a:cs typeface="Rajdhani SemiBold" panose="02000000000000000000" pitchFamily="2" charset="-94"/>
              </a:rPr>
              <a:t>GİGDER | April 2020</a:t>
            </a:r>
          </a:p>
        </p:txBody>
      </p:sp>
      <p:sp>
        <p:nvSpPr>
          <p:cNvPr id="7" name="Dikdörtgen 6">
            <a:extLst>
              <a:ext uri="{FF2B5EF4-FFF2-40B4-BE49-F238E27FC236}">
                <a16:creationId xmlns:a16="http://schemas.microsoft.com/office/drawing/2014/main" id="{66466752-3F4D-4BEE-ADB6-8FBA90E69221}"/>
              </a:ext>
            </a:extLst>
          </p:cNvPr>
          <p:cNvSpPr/>
          <p:nvPr/>
        </p:nvSpPr>
        <p:spPr>
          <a:xfrm>
            <a:off x="773722" y="809493"/>
            <a:ext cx="5627077" cy="369332"/>
          </a:xfrm>
          <a:prstGeom prst="rect">
            <a:avLst/>
          </a:prstGeom>
        </p:spPr>
        <p:txBody>
          <a:bodyPr wrap="square">
            <a:spAutoFit/>
          </a:bodyPr>
          <a:lstStyle/>
          <a:p>
            <a:r>
              <a:rPr lang="tr-TR" b="1" dirty="0" err="1">
                <a:latin typeface="Rajdhani Bold" panose="02000000000000000000" pitchFamily="2" charset="-94"/>
                <a:ea typeface="Times New Roman" panose="02020603050405020304" pitchFamily="18" charset="0"/>
                <a:cs typeface="Rajdhani Bold" panose="02000000000000000000" pitchFamily="2" charset="-94"/>
              </a:rPr>
              <a:t>The</a:t>
            </a:r>
            <a:r>
              <a:rPr lang="tr-TR" b="1" dirty="0">
                <a:latin typeface="Rajdhani Bold" panose="02000000000000000000" pitchFamily="2" charset="-94"/>
                <a:ea typeface="Times New Roman" panose="02020603050405020304" pitchFamily="18" charset="0"/>
                <a:cs typeface="Rajdhani Bold" panose="02000000000000000000" pitchFamily="2" charset="-94"/>
              </a:rPr>
              <a:t> Course of </a:t>
            </a:r>
            <a:r>
              <a:rPr lang="tr-TR" b="1" dirty="0" err="1">
                <a:latin typeface="Rajdhani Bold" panose="02000000000000000000" pitchFamily="2" charset="-94"/>
                <a:ea typeface="Times New Roman" panose="02020603050405020304" pitchFamily="18" charset="0"/>
                <a:cs typeface="Rajdhani Bold" panose="02000000000000000000" pitchFamily="2" charset="-94"/>
              </a:rPr>
              <a:t>Pandemic</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and</a:t>
            </a:r>
            <a:r>
              <a:rPr lang="tr-TR" b="1" dirty="0">
                <a:latin typeface="Rajdhani Bold" panose="02000000000000000000" pitchFamily="2" charset="-94"/>
                <a:ea typeface="Times New Roman" panose="02020603050405020304" pitchFamily="18" charset="0"/>
                <a:cs typeface="Rajdhani Bold" panose="02000000000000000000" pitchFamily="2" charset="-94"/>
              </a:rPr>
              <a:t> Global </a:t>
            </a:r>
            <a:r>
              <a:rPr lang="tr-TR" b="1" dirty="0" err="1">
                <a:latin typeface="Rajdhani Bold" panose="02000000000000000000" pitchFamily="2" charset="-94"/>
                <a:ea typeface="Times New Roman" panose="02020603050405020304" pitchFamily="18" charset="0"/>
                <a:cs typeface="Rajdhani Bold" panose="02000000000000000000" pitchFamily="2" charset="-94"/>
              </a:rPr>
              <a:t>View</a:t>
            </a:r>
            <a:endParaRPr lang="tr-TR" b="1" dirty="0">
              <a:latin typeface="Rajdhani Bold" panose="02000000000000000000" pitchFamily="2" charset="-94"/>
              <a:ea typeface="Times New Roman" panose="02020603050405020304" pitchFamily="18" charset="0"/>
              <a:cs typeface="Rajdhani Bold" panose="02000000000000000000" pitchFamily="2" charset="-94"/>
            </a:endParaRPr>
          </a:p>
        </p:txBody>
      </p:sp>
      <p:sp>
        <p:nvSpPr>
          <p:cNvPr id="1026" name="Dikdörtgen 1025">
            <a:extLst>
              <a:ext uri="{FF2B5EF4-FFF2-40B4-BE49-F238E27FC236}">
                <a16:creationId xmlns:a16="http://schemas.microsoft.com/office/drawing/2014/main" id="{D9670135-82C2-48E1-8246-553FF9F87A62}"/>
              </a:ext>
            </a:extLst>
          </p:cNvPr>
          <p:cNvSpPr/>
          <p:nvPr/>
        </p:nvSpPr>
        <p:spPr>
          <a:xfrm>
            <a:off x="615461" y="1548157"/>
            <a:ext cx="5366238" cy="1169551"/>
          </a:xfrm>
          <a:prstGeom prst="rect">
            <a:avLst/>
          </a:prstGeom>
        </p:spPr>
        <p:txBody>
          <a:bodyPr wrap="square">
            <a:spAutoFit/>
          </a:bodyPr>
          <a:lstStyle/>
          <a:p>
            <a:pPr algn="just"/>
            <a:r>
              <a:rPr lang="en-US" sz="1000" dirty="0">
                <a:latin typeface="Rajdhani SemiBold" panose="02000000000000000000" pitchFamily="2" charset="-94"/>
                <a:ea typeface="Times New Roman" panose="02020603050405020304" pitchFamily="18" charset="0"/>
                <a:cs typeface="Rajdhani SemiBold" panose="02000000000000000000" pitchFamily="2" charset="-94"/>
              </a:rPr>
              <a:t>Coronavirus has brought up the risk of a recession in Turkey as well as all over the world.</a:t>
            </a:r>
            <a:r>
              <a:rPr lang="tr-TR" sz="1000" dirty="0">
                <a:latin typeface="Rajdhani SemiBold" panose="02000000000000000000" pitchFamily="2" charset="-94"/>
                <a:ea typeface="Times New Roman" panose="02020603050405020304" pitchFamily="18" charset="0"/>
                <a:cs typeface="Rajdhani SemiBold" panose="02000000000000000000" pitchFamily="2" charset="-94"/>
              </a:rPr>
              <a:t> </a:t>
            </a:r>
            <a:r>
              <a:rPr lang="en-US" sz="1000" dirty="0">
                <a:latin typeface="Rajdhani SemiBold" panose="02000000000000000000" pitchFamily="2" charset="-94"/>
                <a:ea typeface="Times New Roman" panose="02020603050405020304" pitchFamily="18" charset="0"/>
                <a:cs typeface="Rajdhani SemiBold" panose="02000000000000000000" pitchFamily="2" charset="-94"/>
              </a:rPr>
              <a:t>Following the Coordination Meeting on Struggle Against Coronavirus, President of Republic of Turkey Recep Tayyip Erdogan has announced  an aid package of 100 billion Turkish Liras named as "</a:t>
            </a:r>
            <a:r>
              <a:rPr lang="en-US" sz="1000" b="1" dirty="0"/>
              <a:t>Economic Stability Shield Program" </a:t>
            </a:r>
            <a:r>
              <a:rPr lang="en-US" sz="1000" dirty="0">
                <a:latin typeface="Rajdhani SemiBold" panose="02000000000000000000" pitchFamily="2" charset="-94"/>
                <a:ea typeface="Times New Roman" panose="02020603050405020304" pitchFamily="18" charset="0"/>
                <a:cs typeface="Rajdhani SemiBold" panose="02000000000000000000" pitchFamily="2" charset="-94"/>
              </a:rPr>
              <a:t>at an early date as March 18 in order to combat economic effect</a:t>
            </a:r>
            <a:r>
              <a:rPr lang="tr-TR" sz="1000" dirty="0">
                <a:latin typeface="Rajdhani SemiBold" panose="02000000000000000000" pitchFamily="2" charset="-94"/>
                <a:ea typeface="Times New Roman" panose="02020603050405020304" pitchFamily="18" charset="0"/>
                <a:cs typeface="Rajdhani SemiBold" panose="02000000000000000000" pitchFamily="2" charset="-94"/>
              </a:rPr>
              <a:t>s</a:t>
            </a:r>
            <a:r>
              <a:rPr lang="en-US" sz="1000" dirty="0">
                <a:latin typeface="Rajdhani SemiBold" panose="02000000000000000000" pitchFamily="2" charset="-94"/>
                <a:ea typeface="Times New Roman" panose="02020603050405020304" pitchFamily="18" charset="0"/>
                <a:cs typeface="Rajdhani SemiBold" panose="02000000000000000000" pitchFamily="2" charset="-94"/>
              </a:rPr>
              <a:t> of the </a:t>
            </a:r>
            <a:r>
              <a:rPr lang="en-US" sz="1000" dirty="0" err="1">
                <a:latin typeface="Rajdhani SemiBold" panose="02000000000000000000" pitchFamily="2" charset="-94"/>
                <a:ea typeface="Times New Roman" panose="02020603050405020304" pitchFamily="18" charset="0"/>
                <a:cs typeface="Rajdhani SemiBold" panose="02000000000000000000" pitchFamily="2" charset="-94"/>
              </a:rPr>
              <a:t>vir</a:t>
            </a:r>
            <a:r>
              <a:rPr lang="tr-TR" sz="1000" dirty="0">
                <a:latin typeface="Rajdhani SemiBold" panose="02000000000000000000" pitchFamily="2" charset="-94"/>
                <a:ea typeface="Times New Roman" panose="02020603050405020304" pitchFamily="18" charset="0"/>
                <a:cs typeface="Rajdhani SemiBold" panose="02000000000000000000" pitchFamily="2" charset="-94"/>
              </a:rPr>
              <a:t>us.</a:t>
            </a:r>
            <a:endParaRPr lang="tr-TR" sz="1000" dirty="0">
              <a:latin typeface="Rajdhani SemiBold" panose="02000000000000000000" pitchFamily="2" charset="-94"/>
              <a:cs typeface="Rajdhani SemiBold" panose="02000000000000000000" pitchFamily="2" charset="-94"/>
            </a:endParaRPr>
          </a:p>
          <a:p>
            <a:pPr algn="just"/>
            <a:endParaRPr lang="tr-TR" sz="1000" dirty="0">
              <a:latin typeface="Rajdhani SemiBold" panose="02000000000000000000" pitchFamily="2" charset="-94"/>
              <a:cs typeface="Rajdhani SemiBold" panose="02000000000000000000" pitchFamily="2" charset="-94"/>
            </a:endParaRPr>
          </a:p>
          <a:p>
            <a:pPr algn="just"/>
            <a:r>
              <a:rPr lang="en-US" sz="1000" b="1" dirty="0">
                <a:latin typeface="Rajdhani SemiBold" panose="02000000000000000000" pitchFamily="2" charset="-94"/>
                <a:cs typeface="Rajdhani SemiBold" panose="02000000000000000000" pitchFamily="2" charset="-94"/>
              </a:rPr>
              <a:t>In this context, the following </a:t>
            </a:r>
            <a:r>
              <a:rPr lang="tr-TR" sz="1000" b="1" dirty="0" err="1">
                <a:latin typeface="Rajdhani SemiBold" panose="02000000000000000000" pitchFamily="2" charset="-94"/>
                <a:cs typeface="Rajdhani SemiBold" panose="02000000000000000000" pitchFamily="2" charset="-94"/>
              </a:rPr>
              <a:t>supports</a:t>
            </a:r>
            <a:r>
              <a:rPr lang="en-US" sz="1000" b="1" dirty="0">
                <a:latin typeface="Rajdhani SemiBold" panose="02000000000000000000" pitchFamily="2" charset="-94"/>
                <a:cs typeface="Rajdhani SemiBold" panose="02000000000000000000" pitchFamily="2" charset="-94"/>
              </a:rPr>
              <a:t> are included in the expanding package with </a:t>
            </a:r>
            <a:r>
              <a:rPr lang="tr-TR" sz="1000" b="1" dirty="0" err="1">
                <a:latin typeface="Rajdhani SemiBold" panose="02000000000000000000" pitchFamily="2" charset="-94"/>
                <a:cs typeface="Rajdhani SemiBold" panose="02000000000000000000" pitchFamily="2" charset="-94"/>
              </a:rPr>
              <a:t>new</a:t>
            </a:r>
            <a:r>
              <a:rPr lang="en-US" sz="1000" b="1" dirty="0">
                <a:latin typeface="Rajdhani SemiBold" panose="02000000000000000000" pitchFamily="2" charset="-94"/>
                <a:cs typeface="Rajdhani SemiBold" panose="02000000000000000000" pitchFamily="2" charset="-94"/>
              </a:rPr>
              <a:t>additions:</a:t>
            </a:r>
            <a:endParaRPr lang="tr-TR" sz="1000" dirty="0">
              <a:latin typeface="Rajdhani SemiBold" panose="02000000000000000000" pitchFamily="2" charset="-94"/>
              <a:cs typeface="Rajdhani SemiBold" panose="02000000000000000000" pitchFamily="2" charset="-94"/>
            </a:endParaRPr>
          </a:p>
        </p:txBody>
      </p:sp>
      <p:pic>
        <p:nvPicPr>
          <p:cNvPr id="140" name="Resim 139">
            <a:extLst>
              <a:ext uri="{FF2B5EF4-FFF2-40B4-BE49-F238E27FC236}">
                <a16:creationId xmlns:a16="http://schemas.microsoft.com/office/drawing/2014/main" id="{E19C7D17-48D4-4CEB-AD35-088E1A5BDF9F}"/>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36221" y="3519711"/>
            <a:ext cx="2049901" cy="1525115"/>
          </a:xfrm>
          <a:prstGeom prst="rect">
            <a:avLst/>
          </a:prstGeom>
        </p:spPr>
      </p:pic>
      <p:pic>
        <p:nvPicPr>
          <p:cNvPr id="141" name="Resim 140">
            <a:extLst>
              <a:ext uri="{FF2B5EF4-FFF2-40B4-BE49-F238E27FC236}">
                <a16:creationId xmlns:a16="http://schemas.microsoft.com/office/drawing/2014/main" id="{DA3EDBD4-19CE-4CE1-9877-885AE79358DB}"/>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435927" y="6142681"/>
            <a:ext cx="2049901" cy="1064385"/>
          </a:xfrm>
          <a:prstGeom prst="rect">
            <a:avLst/>
          </a:prstGeom>
        </p:spPr>
      </p:pic>
      <p:pic>
        <p:nvPicPr>
          <p:cNvPr id="143" name="Resim 142">
            <a:extLst>
              <a:ext uri="{FF2B5EF4-FFF2-40B4-BE49-F238E27FC236}">
                <a16:creationId xmlns:a16="http://schemas.microsoft.com/office/drawing/2014/main" id="{B49E7439-7624-4FAE-8611-81CE7FAF07F9}"/>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36221" y="5044824"/>
            <a:ext cx="2049901" cy="1064385"/>
          </a:xfrm>
          <a:prstGeom prst="rect">
            <a:avLst/>
          </a:prstGeom>
        </p:spPr>
      </p:pic>
      <p:pic>
        <p:nvPicPr>
          <p:cNvPr id="144" name="Resim 143">
            <a:extLst>
              <a:ext uri="{FF2B5EF4-FFF2-40B4-BE49-F238E27FC236}">
                <a16:creationId xmlns:a16="http://schemas.microsoft.com/office/drawing/2014/main" id="{F218E121-6C40-4801-AB65-5B53AB706E30}"/>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394778" y="5044823"/>
            <a:ext cx="2049901" cy="1064385"/>
          </a:xfrm>
          <a:prstGeom prst="rect">
            <a:avLst/>
          </a:prstGeom>
        </p:spPr>
      </p:pic>
      <p:pic>
        <p:nvPicPr>
          <p:cNvPr id="145" name="Resim 144">
            <a:extLst>
              <a:ext uri="{FF2B5EF4-FFF2-40B4-BE49-F238E27FC236}">
                <a16:creationId xmlns:a16="http://schemas.microsoft.com/office/drawing/2014/main" id="{3EEA6075-7031-4092-B23C-F739BDD11ABC}"/>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4553335" y="5044822"/>
            <a:ext cx="2049901" cy="1064385"/>
          </a:xfrm>
          <a:prstGeom prst="rect">
            <a:avLst/>
          </a:prstGeom>
        </p:spPr>
      </p:pic>
      <p:pic>
        <p:nvPicPr>
          <p:cNvPr id="146" name="Resim 145">
            <a:extLst>
              <a:ext uri="{FF2B5EF4-FFF2-40B4-BE49-F238E27FC236}">
                <a16:creationId xmlns:a16="http://schemas.microsoft.com/office/drawing/2014/main" id="{D85FE03C-1CAB-49A1-9B05-6EED839DEFDD}"/>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99559" y="6142684"/>
            <a:ext cx="2049901" cy="1064385"/>
          </a:xfrm>
          <a:prstGeom prst="rect">
            <a:avLst/>
          </a:prstGeom>
        </p:spPr>
      </p:pic>
      <p:pic>
        <p:nvPicPr>
          <p:cNvPr id="147" name="Resim 146">
            <a:extLst>
              <a:ext uri="{FF2B5EF4-FFF2-40B4-BE49-F238E27FC236}">
                <a16:creationId xmlns:a16="http://schemas.microsoft.com/office/drawing/2014/main" id="{5BF30476-0FE2-4118-ADBB-69A7761AA7CE}"/>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371649" y="3515226"/>
            <a:ext cx="2049901" cy="1525115"/>
          </a:xfrm>
          <a:prstGeom prst="rect">
            <a:avLst/>
          </a:prstGeom>
        </p:spPr>
      </p:pic>
      <p:pic>
        <p:nvPicPr>
          <p:cNvPr id="148" name="Resim 147">
            <a:extLst>
              <a:ext uri="{FF2B5EF4-FFF2-40B4-BE49-F238E27FC236}">
                <a16:creationId xmlns:a16="http://schemas.microsoft.com/office/drawing/2014/main" id="{CA4DD5AA-FA6E-410E-921A-FEDE47C2945B}"/>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4616673" y="6142682"/>
            <a:ext cx="2049901" cy="1064385"/>
          </a:xfrm>
          <a:prstGeom prst="rect">
            <a:avLst/>
          </a:prstGeom>
        </p:spPr>
      </p:pic>
      <p:pic>
        <p:nvPicPr>
          <p:cNvPr id="149" name="Resim 148">
            <a:extLst>
              <a:ext uri="{FF2B5EF4-FFF2-40B4-BE49-F238E27FC236}">
                <a16:creationId xmlns:a16="http://schemas.microsoft.com/office/drawing/2014/main" id="{C64CE256-5F80-42A7-B2B3-FB75DB8AFBCE}"/>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59348" y="7212166"/>
            <a:ext cx="2049901" cy="1064385"/>
          </a:xfrm>
          <a:prstGeom prst="rect">
            <a:avLst/>
          </a:prstGeom>
        </p:spPr>
      </p:pic>
      <p:pic>
        <p:nvPicPr>
          <p:cNvPr id="150" name="Resim 149">
            <a:extLst>
              <a:ext uri="{FF2B5EF4-FFF2-40B4-BE49-F238E27FC236}">
                <a16:creationId xmlns:a16="http://schemas.microsoft.com/office/drawing/2014/main" id="{62778A89-4C07-4886-94DE-9C4DEB476C08}"/>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417905" y="7212165"/>
            <a:ext cx="2049901" cy="1064385"/>
          </a:xfrm>
          <a:prstGeom prst="rect">
            <a:avLst/>
          </a:prstGeom>
        </p:spPr>
      </p:pic>
      <p:pic>
        <p:nvPicPr>
          <p:cNvPr id="151" name="Resim 150">
            <a:extLst>
              <a:ext uri="{FF2B5EF4-FFF2-40B4-BE49-F238E27FC236}">
                <a16:creationId xmlns:a16="http://schemas.microsoft.com/office/drawing/2014/main" id="{ADCDA716-2CE4-4D88-9F22-FAE2783CF766}"/>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4576462" y="7212164"/>
            <a:ext cx="2049901" cy="1064385"/>
          </a:xfrm>
          <a:prstGeom prst="rect">
            <a:avLst/>
          </a:prstGeom>
        </p:spPr>
      </p:pic>
      <p:pic>
        <p:nvPicPr>
          <p:cNvPr id="152" name="1 Resim">
            <a:extLst>
              <a:ext uri="{FF2B5EF4-FFF2-40B4-BE49-F238E27FC236}">
                <a16:creationId xmlns:a16="http://schemas.microsoft.com/office/drawing/2014/main" id="{18FD1293-FE3A-45C1-B298-79AD21B47E97}"/>
              </a:ext>
            </a:extLst>
          </p:cNvPr>
          <p:cNvPicPr/>
          <p:nvPr/>
        </p:nvPicPr>
        <p:blipFill>
          <a:blip r:embed="rId4" cstate="print"/>
          <a:stretch>
            <a:fillRect/>
          </a:stretch>
        </p:blipFill>
        <p:spPr>
          <a:xfrm>
            <a:off x="5913900" y="2433903"/>
            <a:ext cx="838200" cy="838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33" name="Dikdörtgen 1032">
            <a:extLst>
              <a:ext uri="{FF2B5EF4-FFF2-40B4-BE49-F238E27FC236}">
                <a16:creationId xmlns:a16="http://schemas.microsoft.com/office/drawing/2014/main" id="{8FBE5901-8A8B-422F-BFBE-122A7F59EF66}"/>
              </a:ext>
            </a:extLst>
          </p:cNvPr>
          <p:cNvSpPr/>
          <p:nvPr/>
        </p:nvSpPr>
        <p:spPr>
          <a:xfrm>
            <a:off x="299559" y="3744747"/>
            <a:ext cx="1923223" cy="952248"/>
          </a:xfrm>
          <a:prstGeom prst="rect">
            <a:avLst/>
          </a:prstGeom>
        </p:spPr>
        <p:txBody>
          <a:bodyPr wrap="square">
            <a:spAutoFit/>
          </a:bodyPr>
          <a:lstStyle/>
          <a:p>
            <a:pPr lvl="0">
              <a:lnSpc>
                <a:spcPct val="115000"/>
              </a:lnSpc>
              <a:spcAft>
                <a:spcPts val="1000"/>
              </a:spcAft>
            </a:pPr>
            <a:r>
              <a:rPr lang="en-US" sz="700" dirty="0"/>
              <a:t>Tax declaration, VAT discount, and social security payments for April, May, and June have been postponed for a period of 6 months in the following sectors: retail, iron &amp; steel, automotive, logistics, transportation, cinema &amp; theater, accommodation, food &amp; beverage, textile, and event organization.</a:t>
            </a:r>
            <a:endParaRPr lang="tr-TR" sz="700" dirty="0">
              <a:latin typeface="Rajdhani SemiBold" panose="02000000000000000000" pitchFamily="2" charset="-94"/>
            </a:endParaRPr>
          </a:p>
        </p:txBody>
      </p:sp>
      <p:sp>
        <p:nvSpPr>
          <p:cNvPr id="154" name="Dikdörtgen 153">
            <a:extLst>
              <a:ext uri="{FF2B5EF4-FFF2-40B4-BE49-F238E27FC236}">
                <a16:creationId xmlns:a16="http://schemas.microsoft.com/office/drawing/2014/main" id="{4CF0E102-7E77-41BA-9509-2905F312AB91}"/>
              </a:ext>
            </a:extLst>
          </p:cNvPr>
          <p:cNvSpPr/>
          <p:nvPr/>
        </p:nvSpPr>
        <p:spPr>
          <a:xfrm>
            <a:off x="2539476" y="6363233"/>
            <a:ext cx="1923223" cy="580608"/>
          </a:xfrm>
          <a:prstGeom prst="rect">
            <a:avLst/>
          </a:prstGeom>
        </p:spPr>
        <p:txBody>
          <a:bodyPr wrap="square">
            <a:spAutoFit/>
          </a:bodyPr>
          <a:lstStyle/>
          <a:p>
            <a:pPr lvl="0">
              <a:lnSpc>
                <a:spcPct val="115000"/>
              </a:lnSpc>
              <a:spcAft>
                <a:spcPts val="1000"/>
              </a:spcAft>
            </a:pPr>
            <a:r>
              <a:rPr lang="en-US" sz="700" dirty="0"/>
              <a:t>Companies that default in April, May, or June due to the measures taken against the spread of the virus will have a “force majeure” note on their credit record.</a:t>
            </a:r>
            <a:endParaRPr lang="tr-TR" sz="700" dirty="0"/>
          </a:p>
        </p:txBody>
      </p:sp>
      <p:sp>
        <p:nvSpPr>
          <p:cNvPr id="155" name="Dikdörtgen 154">
            <a:extLst>
              <a:ext uri="{FF2B5EF4-FFF2-40B4-BE49-F238E27FC236}">
                <a16:creationId xmlns:a16="http://schemas.microsoft.com/office/drawing/2014/main" id="{B61E7BF1-C333-4161-96C5-DF5B6E2E6236}"/>
              </a:ext>
            </a:extLst>
          </p:cNvPr>
          <p:cNvSpPr/>
          <p:nvPr/>
        </p:nvSpPr>
        <p:spPr>
          <a:xfrm>
            <a:off x="1284298" y="8577207"/>
            <a:ext cx="1798474" cy="583814"/>
          </a:xfrm>
          <a:prstGeom prst="rect">
            <a:avLst/>
          </a:prstGeom>
        </p:spPr>
        <p:txBody>
          <a:bodyPr wrap="square">
            <a:spAutoFit/>
          </a:bodyPr>
          <a:lstStyle/>
          <a:p>
            <a:pPr lvl="0">
              <a:lnSpc>
                <a:spcPct val="115000"/>
              </a:lnSpc>
              <a:spcAft>
                <a:spcPts val="1000"/>
              </a:spcAft>
            </a:pPr>
            <a:r>
              <a:rPr lang="en-US" sz="700" dirty="0">
                <a:latin typeface="Rajdhani SemiBold" panose="02000000000000000000" pitchFamily="2" charset="-94"/>
                <a:ea typeface="Times New Roman" panose="02020603050405020304" pitchFamily="18" charset="0"/>
                <a:cs typeface="Rajdhani SemiBold" panose="02000000000000000000" pitchFamily="2" charset="-94"/>
              </a:rPr>
              <a:t>Stock </a:t>
            </a:r>
            <a:r>
              <a:rPr lang="en-US" sz="700" dirty="0" err="1">
                <a:latin typeface="Rajdhani SemiBold" panose="02000000000000000000" pitchFamily="2" charset="-94"/>
                <a:ea typeface="Times New Roman" panose="02020603050405020304" pitchFamily="18" charset="0"/>
                <a:cs typeface="Rajdhani SemiBold" panose="02000000000000000000" pitchFamily="2" charset="-94"/>
              </a:rPr>
              <a:t>financ</a:t>
            </a:r>
            <a:r>
              <a:rPr lang="tr-TR" sz="700" dirty="0" err="1">
                <a:latin typeface="Rajdhani SemiBold" panose="02000000000000000000" pitchFamily="2" charset="-94"/>
                <a:ea typeface="Times New Roman" panose="02020603050405020304" pitchFamily="18" charset="0"/>
                <a:cs typeface="Rajdhani SemiBold" panose="02000000000000000000" pitchFamily="2" charset="-94"/>
              </a:rPr>
              <a:t>ing</a:t>
            </a:r>
            <a:r>
              <a:rPr lang="en-US" sz="700" dirty="0">
                <a:latin typeface="Rajdhani SemiBold" panose="02000000000000000000" pitchFamily="2" charset="-94"/>
                <a:ea typeface="Times New Roman" panose="02020603050405020304" pitchFamily="18" charset="0"/>
                <a:cs typeface="Rajdhani SemiBold" panose="02000000000000000000" pitchFamily="2" charset="-94"/>
              </a:rPr>
              <a:t> support to the exporter will be provided in order to maintain the capacity utilization rates during the temporary slowdown in exports</a:t>
            </a:r>
            <a:endParaRPr lang="tr-TR" sz="700" dirty="0">
              <a:latin typeface="Rajdhani SemiBold" panose="02000000000000000000" pitchFamily="2" charset="-94"/>
              <a:ea typeface="Times New Roman" panose="02020603050405020304" pitchFamily="18" charset="0"/>
              <a:cs typeface="Rajdhani SemiBold" panose="02000000000000000000" pitchFamily="2" charset="-94"/>
            </a:endParaRPr>
          </a:p>
        </p:txBody>
      </p:sp>
      <p:sp>
        <p:nvSpPr>
          <p:cNvPr id="156" name="Dikdörtgen 155">
            <a:extLst>
              <a:ext uri="{FF2B5EF4-FFF2-40B4-BE49-F238E27FC236}">
                <a16:creationId xmlns:a16="http://schemas.microsoft.com/office/drawing/2014/main" id="{F2351710-F5AE-4AB9-8B32-AD79D9A3E048}"/>
              </a:ext>
            </a:extLst>
          </p:cNvPr>
          <p:cNvSpPr/>
          <p:nvPr/>
        </p:nvSpPr>
        <p:spPr>
          <a:xfrm>
            <a:off x="299559" y="5265376"/>
            <a:ext cx="1923223" cy="580608"/>
          </a:xfrm>
          <a:prstGeom prst="rect">
            <a:avLst/>
          </a:prstGeom>
        </p:spPr>
        <p:txBody>
          <a:bodyPr wrap="square">
            <a:spAutoFit/>
          </a:bodyPr>
          <a:lstStyle/>
          <a:p>
            <a:pPr lvl="0">
              <a:lnSpc>
                <a:spcPct val="115000"/>
              </a:lnSpc>
              <a:spcAft>
                <a:spcPts val="1000"/>
              </a:spcAft>
            </a:pPr>
            <a:r>
              <a:rPr lang="en-US" sz="700" dirty="0"/>
              <a:t>The mortgageable amount for houses under TRY 500,000 will be raised from 80% to 90%, meaning the minimum down payment has been reduced to 10%.</a:t>
            </a:r>
            <a:endParaRPr lang="tr-TR" sz="700" dirty="0"/>
          </a:p>
        </p:txBody>
      </p:sp>
      <p:sp>
        <p:nvSpPr>
          <p:cNvPr id="157" name="Dikdörtgen 156">
            <a:extLst>
              <a:ext uri="{FF2B5EF4-FFF2-40B4-BE49-F238E27FC236}">
                <a16:creationId xmlns:a16="http://schemas.microsoft.com/office/drawing/2014/main" id="{607566E7-AD5C-4668-813A-9216A8F4599B}"/>
              </a:ext>
            </a:extLst>
          </p:cNvPr>
          <p:cNvSpPr/>
          <p:nvPr/>
        </p:nvSpPr>
        <p:spPr>
          <a:xfrm>
            <a:off x="2498327" y="5260891"/>
            <a:ext cx="1923223" cy="704488"/>
          </a:xfrm>
          <a:prstGeom prst="rect">
            <a:avLst/>
          </a:prstGeom>
        </p:spPr>
        <p:txBody>
          <a:bodyPr wrap="square">
            <a:spAutoFit/>
          </a:bodyPr>
          <a:lstStyle/>
          <a:p>
            <a:pPr lvl="0">
              <a:lnSpc>
                <a:spcPct val="115000"/>
              </a:lnSpc>
              <a:spcAft>
                <a:spcPts val="1000"/>
              </a:spcAft>
            </a:pPr>
            <a:r>
              <a:rPr lang="en-US" sz="700" dirty="0"/>
              <a:t>Accommodation tax will be delayed until November.</a:t>
            </a:r>
            <a:r>
              <a:rPr lang="tr-TR" sz="700" dirty="0">
                <a:latin typeface="Rajdhani SemiBold" panose="02000000000000000000" pitchFamily="2" charset="-94"/>
              </a:rPr>
              <a:t> </a:t>
            </a:r>
            <a:r>
              <a:rPr lang="en-US" sz="700" dirty="0"/>
              <a:t>The easement rights and revenue share payments related to hotel rentals for April, May, and June were postponed for a period of 6 months.</a:t>
            </a:r>
            <a:endParaRPr lang="tr-TR" sz="700" dirty="0">
              <a:latin typeface="Rajdhani SemiBold" panose="02000000000000000000" pitchFamily="2" charset="-94"/>
            </a:endParaRPr>
          </a:p>
        </p:txBody>
      </p:sp>
      <p:sp>
        <p:nvSpPr>
          <p:cNvPr id="158" name="Dikdörtgen 157">
            <a:extLst>
              <a:ext uri="{FF2B5EF4-FFF2-40B4-BE49-F238E27FC236}">
                <a16:creationId xmlns:a16="http://schemas.microsoft.com/office/drawing/2014/main" id="{D805F128-5B31-48FF-A8C1-6CD0080984F1}"/>
              </a:ext>
            </a:extLst>
          </p:cNvPr>
          <p:cNvSpPr/>
          <p:nvPr/>
        </p:nvSpPr>
        <p:spPr>
          <a:xfrm>
            <a:off x="4616673" y="5260891"/>
            <a:ext cx="1923223" cy="828368"/>
          </a:xfrm>
          <a:prstGeom prst="rect">
            <a:avLst/>
          </a:prstGeom>
        </p:spPr>
        <p:txBody>
          <a:bodyPr wrap="square">
            <a:spAutoFit/>
          </a:bodyPr>
          <a:lstStyle/>
          <a:p>
            <a:pPr lvl="0">
              <a:lnSpc>
                <a:spcPct val="115000"/>
              </a:lnSpc>
              <a:spcAft>
                <a:spcPts val="1000"/>
              </a:spcAft>
            </a:pPr>
            <a:r>
              <a:rPr lang="en-US" sz="700" dirty="0"/>
              <a:t>Principal and interest rate payments of companies having cash flow problems due to COVID-19 outbreak precautions will be postponed for a minimum of 3 months. Additional financial support will be available if required. </a:t>
            </a:r>
            <a:endParaRPr lang="tr-TR" sz="700" dirty="0"/>
          </a:p>
        </p:txBody>
      </p:sp>
      <p:sp>
        <p:nvSpPr>
          <p:cNvPr id="159" name="Dikdörtgen 158">
            <a:extLst>
              <a:ext uri="{FF2B5EF4-FFF2-40B4-BE49-F238E27FC236}">
                <a16:creationId xmlns:a16="http://schemas.microsoft.com/office/drawing/2014/main" id="{0FAEE725-F476-435D-A8CE-0A800099ACC9}"/>
              </a:ext>
            </a:extLst>
          </p:cNvPr>
          <p:cNvSpPr/>
          <p:nvPr/>
        </p:nvSpPr>
        <p:spPr>
          <a:xfrm>
            <a:off x="386026" y="6381178"/>
            <a:ext cx="1923223" cy="597279"/>
          </a:xfrm>
          <a:prstGeom prst="rect">
            <a:avLst/>
          </a:prstGeom>
        </p:spPr>
        <p:txBody>
          <a:bodyPr wrap="square">
            <a:spAutoFit/>
          </a:bodyPr>
          <a:lstStyle/>
          <a:p>
            <a:pPr lvl="0">
              <a:lnSpc>
                <a:spcPct val="115000"/>
              </a:lnSpc>
              <a:spcAft>
                <a:spcPts val="1000"/>
              </a:spcAft>
            </a:pPr>
            <a:r>
              <a:rPr lang="en-US" sz="700" dirty="0"/>
              <a:t>Principal and interest rate payments of artisans and craftsmen to </a:t>
            </a:r>
            <a:r>
              <a:rPr lang="en-US" sz="700" dirty="0" err="1"/>
              <a:t>Halkbank</a:t>
            </a:r>
            <a:r>
              <a:rPr lang="en-US" sz="700" dirty="0"/>
              <a:t> for April, May, and June will be postponed for a period of 3 months free of interest</a:t>
            </a:r>
            <a:r>
              <a:rPr lang="en-US" sz="800" dirty="0"/>
              <a:t>.</a:t>
            </a:r>
            <a:endParaRPr lang="tr-TR" sz="700" dirty="0">
              <a:latin typeface="Rajdhani SemiBold" panose="02000000000000000000" pitchFamily="2" charset="-94"/>
              <a:ea typeface="Times New Roman" panose="02020603050405020304" pitchFamily="18" charset="0"/>
              <a:cs typeface="Rajdhani SemiBold" panose="02000000000000000000" pitchFamily="2" charset="-94"/>
            </a:endParaRPr>
          </a:p>
        </p:txBody>
      </p:sp>
      <p:sp>
        <p:nvSpPr>
          <p:cNvPr id="160" name="Dikdörtgen 159">
            <a:extLst>
              <a:ext uri="{FF2B5EF4-FFF2-40B4-BE49-F238E27FC236}">
                <a16:creationId xmlns:a16="http://schemas.microsoft.com/office/drawing/2014/main" id="{1A8D4BB6-69AB-49E6-A887-593EC3572AD6}"/>
              </a:ext>
            </a:extLst>
          </p:cNvPr>
          <p:cNvSpPr/>
          <p:nvPr/>
        </p:nvSpPr>
        <p:spPr>
          <a:xfrm>
            <a:off x="2498327" y="3749236"/>
            <a:ext cx="1923223" cy="828368"/>
          </a:xfrm>
          <a:prstGeom prst="rect">
            <a:avLst/>
          </a:prstGeom>
        </p:spPr>
        <p:txBody>
          <a:bodyPr wrap="square">
            <a:spAutoFit/>
          </a:bodyPr>
          <a:lstStyle/>
          <a:p>
            <a:pPr lvl="0">
              <a:lnSpc>
                <a:spcPct val="115000"/>
              </a:lnSpc>
              <a:spcAft>
                <a:spcPts val="1000"/>
              </a:spcAft>
            </a:pPr>
            <a:r>
              <a:rPr lang="en-US" sz="700" dirty="0"/>
              <a:t>The Credit Guarantee Fund limit will be increased from TRY 25 billion to TRY 50 billion. Loan priority will be channeled to companies and SMEs that need liquidity and that are showing a collateral deficit due to the negative effects of recent developments. </a:t>
            </a:r>
            <a:endParaRPr lang="tr-TR" sz="700" dirty="0"/>
          </a:p>
        </p:txBody>
      </p:sp>
      <p:sp>
        <p:nvSpPr>
          <p:cNvPr id="162" name="Dikdörtgen 161">
            <a:extLst>
              <a:ext uri="{FF2B5EF4-FFF2-40B4-BE49-F238E27FC236}">
                <a16:creationId xmlns:a16="http://schemas.microsoft.com/office/drawing/2014/main" id="{E3B70859-23DC-42AB-AA79-A44AF2F92565}"/>
              </a:ext>
            </a:extLst>
          </p:cNvPr>
          <p:cNvSpPr/>
          <p:nvPr/>
        </p:nvSpPr>
        <p:spPr>
          <a:xfrm>
            <a:off x="345815" y="7446178"/>
            <a:ext cx="1923223" cy="459934"/>
          </a:xfrm>
          <a:prstGeom prst="rect">
            <a:avLst/>
          </a:prstGeom>
        </p:spPr>
        <p:txBody>
          <a:bodyPr wrap="square">
            <a:spAutoFit/>
          </a:bodyPr>
          <a:lstStyle/>
          <a:p>
            <a:pPr lvl="0">
              <a:lnSpc>
                <a:spcPct val="115000"/>
              </a:lnSpc>
              <a:spcAft>
                <a:spcPts val="1000"/>
              </a:spcAft>
            </a:pPr>
            <a:r>
              <a:rPr lang="en-US" sz="700" dirty="0"/>
              <a:t>Flexible and remote working models will be utilized to allow for operations to continue efficiently.</a:t>
            </a:r>
            <a:endParaRPr lang="tr-TR" sz="700" dirty="0"/>
          </a:p>
        </p:txBody>
      </p:sp>
      <p:sp>
        <p:nvSpPr>
          <p:cNvPr id="163" name="Dikdörtgen 162">
            <a:extLst>
              <a:ext uri="{FF2B5EF4-FFF2-40B4-BE49-F238E27FC236}">
                <a16:creationId xmlns:a16="http://schemas.microsoft.com/office/drawing/2014/main" id="{19EF1911-A144-4257-908A-ACFA07A5272B}"/>
              </a:ext>
            </a:extLst>
          </p:cNvPr>
          <p:cNvSpPr/>
          <p:nvPr/>
        </p:nvSpPr>
        <p:spPr>
          <a:xfrm>
            <a:off x="2544583" y="7441693"/>
            <a:ext cx="1923223" cy="208968"/>
          </a:xfrm>
          <a:prstGeom prst="rect">
            <a:avLst/>
          </a:prstGeom>
        </p:spPr>
        <p:txBody>
          <a:bodyPr wrap="square">
            <a:spAutoFit/>
          </a:bodyPr>
          <a:lstStyle/>
          <a:p>
            <a:pPr lvl="0">
              <a:lnSpc>
                <a:spcPct val="115000"/>
              </a:lnSpc>
              <a:spcAft>
                <a:spcPts val="1000"/>
              </a:spcAft>
            </a:pPr>
            <a:r>
              <a:rPr lang="en-US" sz="700" dirty="0"/>
              <a:t>Minimum wage support will continue.</a:t>
            </a:r>
            <a:endParaRPr lang="tr-TR" sz="700" dirty="0"/>
          </a:p>
        </p:txBody>
      </p:sp>
      <p:sp>
        <p:nvSpPr>
          <p:cNvPr id="164" name="Dikdörtgen 163">
            <a:extLst>
              <a:ext uri="{FF2B5EF4-FFF2-40B4-BE49-F238E27FC236}">
                <a16:creationId xmlns:a16="http://schemas.microsoft.com/office/drawing/2014/main" id="{3EB990D6-A1AC-4AD6-A65A-F3161B72F065}"/>
              </a:ext>
            </a:extLst>
          </p:cNvPr>
          <p:cNvSpPr/>
          <p:nvPr/>
        </p:nvSpPr>
        <p:spPr>
          <a:xfrm>
            <a:off x="4662929" y="7441693"/>
            <a:ext cx="1923223" cy="456728"/>
          </a:xfrm>
          <a:prstGeom prst="rect">
            <a:avLst/>
          </a:prstGeom>
        </p:spPr>
        <p:txBody>
          <a:bodyPr wrap="square">
            <a:spAutoFit/>
          </a:bodyPr>
          <a:lstStyle/>
          <a:p>
            <a:pPr lvl="0">
              <a:lnSpc>
                <a:spcPct val="115000"/>
              </a:lnSpc>
              <a:spcAft>
                <a:spcPts val="1000"/>
              </a:spcAft>
            </a:pPr>
            <a:r>
              <a:rPr lang="en-US" sz="700" dirty="0"/>
              <a:t>The 2-month compensation working period will be increased to 4 months to provide sustainability in employment.</a:t>
            </a:r>
            <a:endParaRPr lang="tr-TR" sz="700" dirty="0"/>
          </a:p>
        </p:txBody>
      </p:sp>
      <p:pic>
        <p:nvPicPr>
          <p:cNvPr id="165" name="Resim 164">
            <a:extLst>
              <a:ext uri="{FF2B5EF4-FFF2-40B4-BE49-F238E27FC236}">
                <a16:creationId xmlns:a16="http://schemas.microsoft.com/office/drawing/2014/main" id="{58B199E4-6F59-41FF-8D2F-B96BA3A29B4C}"/>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4576462" y="3517158"/>
            <a:ext cx="2049901" cy="1525115"/>
          </a:xfrm>
          <a:prstGeom prst="rect">
            <a:avLst/>
          </a:prstGeom>
        </p:spPr>
      </p:pic>
      <p:sp>
        <p:nvSpPr>
          <p:cNvPr id="166" name="Dikdörtgen 165">
            <a:extLst>
              <a:ext uri="{FF2B5EF4-FFF2-40B4-BE49-F238E27FC236}">
                <a16:creationId xmlns:a16="http://schemas.microsoft.com/office/drawing/2014/main" id="{5A2F35FE-E730-4ED0-9188-4751A6A78E4B}"/>
              </a:ext>
            </a:extLst>
          </p:cNvPr>
          <p:cNvSpPr/>
          <p:nvPr/>
        </p:nvSpPr>
        <p:spPr>
          <a:xfrm>
            <a:off x="4703140" y="3751168"/>
            <a:ext cx="1923223" cy="1079334"/>
          </a:xfrm>
          <a:prstGeom prst="rect">
            <a:avLst/>
          </a:prstGeom>
        </p:spPr>
        <p:txBody>
          <a:bodyPr wrap="square">
            <a:spAutoFit/>
          </a:bodyPr>
          <a:lstStyle/>
          <a:p>
            <a:pPr lvl="0">
              <a:lnSpc>
                <a:spcPct val="115000"/>
              </a:lnSpc>
              <a:spcAft>
                <a:spcPts val="1000"/>
              </a:spcAft>
            </a:pPr>
            <a:r>
              <a:rPr lang="tr-TR" sz="700">
                <a:latin typeface="Rajdhani SemiBold" panose="02000000000000000000" pitchFamily="2" charset="-94"/>
                <a:ea typeface="Times New Roman" panose="02020603050405020304" pitchFamily="18" charset="0"/>
                <a:cs typeface="Rajdhani SemiBold" panose="02000000000000000000" pitchFamily="2" charset="-94"/>
              </a:rPr>
              <a:t>Kamu İhale Kanunu kapsamında imzalanan sözleşmelerle bu Kanun tarafından istisna edilmiş sözleşmelerin yüklenicilerinin işi yerine getirmesinin geçici veya sürekli olarak, kısmen veya tamamen olanaksız olduğuna dair belgelere yer vermesi kaydıyla sözleşmenin feshine veya yükleniciye süre uzatımına karar verilmesi</a:t>
            </a:r>
          </a:p>
        </p:txBody>
      </p:sp>
      <p:pic>
        <p:nvPicPr>
          <p:cNvPr id="168" name="Resim 167">
            <a:extLst>
              <a:ext uri="{FF2B5EF4-FFF2-40B4-BE49-F238E27FC236}">
                <a16:creationId xmlns:a16="http://schemas.microsoft.com/office/drawing/2014/main" id="{89F525E7-F0C1-42AC-97C7-85D625009F99}"/>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3591722" y="8393817"/>
            <a:ext cx="2049901" cy="1064385"/>
          </a:xfrm>
          <a:prstGeom prst="rect">
            <a:avLst/>
          </a:prstGeom>
        </p:spPr>
      </p:pic>
      <p:sp>
        <p:nvSpPr>
          <p:cNvPr id="169" name="Dikdörtgen 168">
            <a:extLst>
              <a:ext uri="{FF2B5EF4-FFF2-40B4-BE49-F238E27FC236}">
                <a16:creationId xmlns:a16="http://schemas.microsoft.com/office/drawing/2014/main" id="{DE01586B-F521-4BCA-B579-B0B6DE122A92}"/>
              </a:ext>
            </a:extLst>
          </p:cNvPr>
          <p:cNvSpPr/>
          <p:nvPr/>
        </p:nvSpPr>
        <p:spPr>
          <a:xfrm>
            <a:off x="3717435" y="8634102"/>
            <a:ext cx="1798474" cy="704488"/>
          </a:xfrm>
          <a:prstGeom prst="rect">
            <a:avLst/>
          </a:prstGeom>
        </p:spPr>
        <p:txBody>
          <a:bodyPr wrap="square">
            <a:spAutoFit/>
          </a:bodyPr>
          <a:lstStyle/>
          <a:p>
            <a:pPr lvl="0">
              <a:lnSpc>
                <a:spcPct val="115000"/>
              </a:lnSpc>
              <a:spcAft>
                <a:spcPts val="1000"/>
              </a:spcAft>
            </a:pPr>
            <a:r>
              <a:rPr lang="en-US" sz="700" dirty="0"/>
              <a:t>VAT has been lowered to 1% from 18% for a period of 3 months on domestic flights.</a:t>
            </a:r>
            <a:r>
              <a:rPr lang="tr-TR" sz="700" dirty="0">
                <a:latin typeface="Rajdhani SemiBold" panose="02000000000000000000" pitchFamily="2" charset="-94"/>
                <a:ea typeface="Times New Roman" panose="02020603050405020304" pitchFamily="18" charset="0"/>
                <a:cs typeface="Rajdhani SemiBold" panose="02000000000000000000" pitchFamily="2" charset="-94"/>
              </a:rPr>
              <a:t> </a:t>
            </a:r>
            <a:r>
              <a:rPr lang="en-US" sz="700" dirty="0">
                <a:latin typeface="Rajdhani SemiBold" panose="02000000000000000000" pitchFamily="2" charset="-94"/>
                <a:ea typeface="Times New Roman" panose="02020603050405020304" pitchFamily="18" charset="0"/>
                <a:cs typeface="Rajdhani SemiBold" panose="02000000000000000000" pitchFamily="2" charset="-94"/>
              </a:rPr>
              <a:t>(Afterwards, all domestic flights were stopped until 20 April 2020 as of 3 April 2020).</a:t>
            </a:r>
            <a:r>
              <a:rPr lang="tr-TR" sz="700" dirty="0">
                <a:latin typeface="Rajdhani SemiBold" panose="02000000000000000000" pitchFamily="2" charset="-94"/>
                <a:ea typeface="Times New Roman" panose="02020603050405020304" pitchFamily="18" charset="0"/>
                <a:cs typeface="Rajdhani SemiBold" panose="02000000000000000000" pitchFamily="2" charset="-94"/>
              </a:rPr>
              <a:t>	</a:t>
            </a:r>
          </a:p>
        </p:txBody>
      </p:sp>
      <p:sp>
        <p:nvSpPr>
          <p:cNvPr id="1034" name="Dikdörtgen 1033">
            <a:extLst>
              <a:ext uri="{FF2B5EF4-FFF2-40B4-BE49-F238E27FC236}">
                <a16:creationId xmlns:a16="http://schemas.microsoft.com/office/drawing/2014/main" id="{D9BDC527-4867-425E-B2C3-8172856400DA}"/>
              </a:ext>
            </a:extLst>
          </p:cNvPr>
          <p:cNvSpPr/>
          <p:nvPr/>
        </p:nvSpPr>
        <p:spPr>
          <a:xfrm>
            <a:off x="282127" y="3080665"/>
            <a:ext cx="2257349" cy="258917"/>
          </a:xfrm>
          <a:prstGeom prst="rect">
            <a:avLst/>
          </a:prstGeom>
        </p:spPr>
        <p:txBody>
          <a:bodyPr wrap="none">
            <a:spAutoFit/>
          </a:bodyPr>
          <a:lstStyle/>
          <a:p>
            <a:pPr algn="just">
              <a:lnSpc>
                <a:spcPct val="115000"/>
              </a:lnSpc>
              <a:spcAft>
                <a:spcPts val="1000"/>
              </a:spcAft>
            </a:pPr>
            <a:r>
              <a:rPr lang="en-US" sz="1000" dirty="0">
                <a:latin typeface="Rajdhani Bold" panose="02000000000000000000" pitchFamily="2" charset="-94"/>
                <a:cs typeface="Rajdhani Bold" panose="02000000000000000000" pitchFamily="2" charset="-94"/>
              </a:rPr>
              <a:t>From the Perspective of </a:t>
            </a:r>
            <a:r>
              <a:rPr lang="tr-TR" sz="1000" dirty="0">
                <a:latin typeface="Rajdhani Bold" panose="02000000000000000000" pitchFamily="2" charset="-94"/>
                <a:cs typeface="Rajdhani Bold" panose="02000000000000000000" pitchFamily="2" charset="-94"/>
              </a:rPr>
              <a:t>Business World</a:t>
            </a:r>
          </a:p>
        </p:txBody>
      </p:sp>
      <p:pic>
        <p:nvPicPr>
          <p:cNvPr id="38" name="Picture 2" descr="Gayrimenkul Yurt Dışı Tanıtım Derneği | LinkedIn">
            <a:extLst>
              <a:ext uri="{FF2B5EF4-FFF2-40B4-BE49-F238E27FC236}">
                <a16:creationId xmlns:a16="http://schemas.microsoft.com/office/drawing/2014/main" id="{4F1C7CB4-5F46-4B6D-887B-FB00687F5C0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659" y="62984"/>
            <a:ext cx="1130341" cy="376780"/>
          </a:xfrm>
          <a:prstGeom prst="rect">
            <a:avLst/>
          </a:prstGeom>
          <a:noFill/>
          <a:extLst>
            <a:ext uri="{909E8E84-426E-40DD-AFC4-6F175D3DCCD1}">
              <a14:hiddenFill xmlns:a14="http://schemas.microsoft.com/office/drawing/2010/main">
                <a:solidFill>
                  <a:srgbClr val="FFFFFF"/>
                </a:solidFill>
              </a14:hiddenFill>
            </a:ext>
          </a:extLst>
        </p:spPr>
      </p:pic>
      <p:sp>
        <p:nvSpPr>
          <p:cNvPr id="39" name="Dikdörtgen 38">
            <a:extLst>
              <a:ext uri="{FF2B5EF4-FFF2-40B4-BE49-F238E27FC236}">
                <a16:creationId xmlns:a16="http://schemas.microsoft.com/office/drawing/2014/main" id="{14AAEA84-2BD8-4DAD-9A76-455B6764A173}"/>
              </a:ext>
            </a:extLst>
          </p:cNvPr>
          <p:cNvSpPr/>
          <p:nvPr/>
        </p:nvSpPr>
        <p:spPr>
          <a:xfrm>
            <a:off x="4656884" y="6430718"/>
            <a:ext cx="1923223" cy="580608"/>
          </a:xfrm>
          <a:prstGeom prst="rect">
            <a:avLst/>
          </a:prstGeom>
        </p:spPr>
        <p:txBody>
          <a:bodyPr wrap="square">
            <a:spAutoFit/>
          </a:bodyPr>
          <a:lstStyle/>
          <a:p>
            <a:pPr lvl="0">
              <a:lnSpc>
                <a:spcPct val="115000"/>
              </a:lnSpc>
              <a:spcAft>
                <a:spcPts val="1000"/>
              </a:spcAft>
            </a:pPr>
            <a:r>
              <a:rPr lang="en-US" sz="700" dirty="0">
                <a:latin typeface="Rajdhani SemiBold" panose="02000000000000000000" pitchFamily="2" charset="-94"/>
                <a:ea typeface="Times New Roman" panose="02020603050405020304" pitchFamily="18" charset="0"/>
                <a:cs typeface="Rajdhani SemiBold" panose="02000000000000000000" pitchFamily="2" charset="-94"/>
              </a:rPr>
              <a:t>Short term employment allowance will be provided for companies and employees.  Bureaucratic procedures will be facilitated  in order to </a:t>
            </a:r>
            <a:r>
              <a:rPr lang="en-US" sz="700" dirty="0" err="1">
                <a:latin typeface="Rajdhani SemiBold" panose="02000000000000000000" pitchFamily="2" charset="-94"/>
                <a:ea typeface="Times New Roman" panose="02020603050405020304" pitchFamily="18" charset="0"/>
                <a:cs typeface="Rajdhani SemiBold" panose="02000000000000000000" pitchFamily="2" charset="-94"/>
              </a:rPr>
              <a:t>to</a:t>
            </a:r>
            <a:r>
              <a:rPr lang="en-US" sz="700" dirty="0">
                <a:latin typeface="Rajdhani SemiBold" panose="02000000000000000000" pitchFamily="2" charset="-94"/>
                <a:ea typeface="Times New Roman" panose="02020603050405020304" pitchFamily="18" charset="0"/>
                <a:cs typeface="Rajdhani SemiBold" panose="02000000000000000000" pitchFamily="2" charset="-94"/>
              </a:rPr>
              <a:t> benefit from this package.</a:t>
            </a:r>
            <a:endParaRPr lang="tr-TR" sz="700" dirty="0">
              <a:latin typeface="Rajdhani SemiBold" panose="02000000000000000000" pitchFamily="2" charset="-94"/>
              <a:ea typeface="Times New Roman" panose="02020603050405020304" pitchFamily="18" charset="0"/>
              <a:cs typeface="Rajdhani SemiBold" panose="02000000000000000000" pitchFamily="2" charset="-94"/>
            </a:endParaRPr>
          </a:p>
        </p:txBody>
      </p:sp>
    </p:spTree>
    <p:extLst>
      <p:ext uri="{BB962C8B-B14F-4D97-AF65-F5344CB8AC3E}">
        <p14:creationId xmlns:p14="http://schemas.microsoft.com/office/powerpoint/2010/main" val="209424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Dikdörtgen 1034">
            <a:extLst>
              <a:ext uri="{FF2B5EF4-FFF2-40B4-BE49-F238E27FC236}">
                <a16:creationId xmlns:a16="http://schemas.microsoft.com/office/drawing/2014/main" id="{DBF8C1CA-967F-44D5-9F61-54CF13182424}"/>
              </a:ext>
            </a:extLst>
          </p:cNvPr>
          <p:cNvSpPr/>
          <p:nvPr/>
        </p:nvSpPr>
        <p:spPr>
          <a:xfrm>
            <a:off x="352971" y="1313411"/>
            <a:ext cx="1205548" cy="177925"/>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C0E2F7BE-B3E2-493F-9715-E7C9A3E170E4}"/>
              </a:ext>
            </a:extLst>
          </p:cNvPr>
          <p:cNvSpPr txBox="1"/>
          <p:nvPr/>
        </p:nvSpPr>
        <p:spPr>
          <a:xfrm>
            <a:off x="773723" y="539262"/>
            <a:ext cx="2655277" cy="261610"/>
          </a:xfrm>
          <a:prstGeom prst="rect">
            <a:avLst/>
          </a:prstGeom>
          <a:noFill/>
        </p:spPr>
        <p:txBody>
          <a:bodyPr wrap="square" rtlCol="0">
            <a:spAutoFit/>
          </a:bodyPr>
          <a:lstStyle/>
          <a:p>
            <a:r>
              <a:rPr lang="tr-TR" sz="1100" dirty="0">
                <a:latin typeface="Rajdhani SemiBold" panose="02000000000000000000" pitchFamily="2" charset="-94"/>
                <a:cs typeface="Rajdhani SemiBold" panose="02000000000000000000" pitchFamily="2" charset="-94"/>
              </a:rPr>
              <a:t>GİGDER | April 2020</a:t>
            </a:r>
          </a:p>
        </p:txBody>
      </p:sp>
      <p:sp>
        <p:nvSpPr>
          <p:cNvPr id="7" name="Dikdörtgen 6">
            <a:extLst>
              <a:ext uri="{FF2B5EF4-FFF2-40B4-BE49-F238E27FC236}">
                <a16:creationId xmlns:a16="http://schemas.microsoft.com/office/drawing/2014/main" id="{66466752-3F4D-4BEE-ADB6-8FBA90E69221}"/>
              </a:ext>
            </a:extLst>
          </p:cNvPr>
          <p:cNvSpPr/>
          <p:nvPr/>
        </p:nvSpPr>
        <p:spPr>
          <a:xfrm>
            <a:off x="773722" y="809493"/>
            <a:ext cx="5627077" cy="369332"/>
          </a:xfrm>
          <a:prstGeom prst="rect">
            <a:avLst/>
          </a:prstGeom>
        </p:spPr>
        <p:txBody>
          <a:bodyPr wrap="square">
            <a:spAutoFit/>
          </a:bodyPr>
          <a:lstStyle/>
          <a:p>
            <a:r>
              <a:rPr lang="tr-TR" b="1" dirty="0" err="1">
                <a:latin typeface="Rajdhani Bold" panose="02000000000000000000" pitchFamily="2" charset="-94"/>
                <a:ea typeface="Times New Roman" panose="02020603050405020304" pitchFamily="18" charset="0"/>
                <a:cs typeface="Rajdhani Bold" panose="02000000000000000000" pitchFamily="2" charset="-94"/>
              </a:rPr>
              <a:t>The</a:t>
            </a:r>
            <a:r>
              <a:rPr lang="tr-TR" b="1" dirty="0">
                <a:latin typeface="Rajdhani Bold" panose="02000000000000000000" pitchFamily="2" charset="-94"/>
                <a:ea typeface="Times New Roman" panose="02020603050405020304" pitchFamily="18" charset="0"/>
                <a:cs typeface="Rajdhani Bold" panose="02000000000000000000" pitchFamily="2" charset="-94"/>
              </a:rPr>
              <a:t> Course of </a:t>
            </a:r>
            <a:r>
              <a:rPr lang="tr-TR" b="1" dirty="0" err="1">
                <a:latin typeface="Rajdhani Bold" panose="02000000000000000000" pitchFamily="2" charset="-94"/>
                <a:ea typeface="Times New Roman" panose="02020603050405020304" pitchFamily="18" charset="0"/>
                <a:cs typeface="Rajdhani Bold" panose="02000000000000000000" pitchFamily="2" charset="-94"/>
              </a:rPr>
              <a:t>Pandemic</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and</a:t>
            </a:r>
            <a:r>
              <a:rPr lang="tr-TR" b="1" dirty="0">
                <a:latin typeface="Rajdhani Bold" panose="02000000000000000000" pitchFamily="2" charset="-94"/>
                <a:ea typeface="Times New Roman" panose="02020603050405020304" pitchFamily="18" charset="0"/>
                <a:cs typeface="Rajdhani Bold" panose="02000000000000000000" pitchFamily="2" charset="-94"/>
              </a:rPr>
              <a:t> Global </a:t>
            </a:r>
            <a:r>
              <a:rPr lang="tr-TR" b="1" dirty="0" err="1">
                <a:latin typeface="Rajdhani Bold" panose="02000000000000000000" pitchFamily="2" charset="-94"/>
                <a:ea typeface="Times New Roman" panose="02020603050405020304" pitchFamily="18" charset="0"/>
                <a:cs typeface="Rajdhani Bold" panose="02000000000000000000" pitchFamily="2" charset="-94"/>
              </a:rPr>
              <a:t>View</a:t>
            </a:r>
            <a:endParaRPr lang="tr-TR" b="1" dirty="0">
              <a:latin typeface="Rajdhani Bold" panose="02000000000000000000" pitchFamily="2" charset="-94"/>
              <a:ea typeface="Times New Roman" panose="02020603050405020304" pitchFamily="18" charset="0"/>
              <a:cs typeface="Rajdhani Bold" panose="02000000000000000000" pitchFamily="2" charset="-94"/>
            </a:endParaRPr>
          </a:p>
        </p:txBody>
      </p:sp>
      <p:pic>
        <p:nvPicPr>
          <p:cNvPr id="141" name="Resim 140">
            <a:extLst>
              <a:ext uri="{FF2B5EF4-FFF2-40B4-BE49-F238E27FC236}">
                <a16:creationId xmlns:a16="http://schemas.microsoft.com/office/drawing/2014/main" id="{DA3EDBD4-19CE-4CE1-9877-885AE79358DB}"/>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99559" y="5976003"/>
            <a:ext cx="2049901" cy="1064385"/>
          </a:xfrm>
          <a:prstGeom prst="rect">
            <a:avLst/>
          </a:prstGeom>
        </p:spPr>
      </p:pic>
      <p:pic>
        <p:nvPicPr>
          <p:cNvPr id="143" name="Resim 142">
            <a:extLst>
              <a:ext uri="{FF2B5EF4-FFF2-40B4-BE49-F238E27FC236}">
                <a16:creationId xmlns:a16="http://schemas.microsoft.com/office/drawing/2014/main" id="{B49E7439-7624-4FAE-8611-81CE7FAF07F9}"/>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99559" y="1769638"/>
            <a:ext cx="2049901" cy="1064385"/>
          </a:xfrm>
          <a:prstGeom prst="rect">
            <a:avLst/>
          </a:prstGeom>
        </p:spPr>
      </p:pic>
      <p:pic>
        <p:nvPicPr>
          <p:cNvPr id="144" name="Resim 143">
            <a:extLst>
              <a:ext uri="{FF2B5EF4-FFF2-40B4-BE49-F238E27FC236}">
                <a16:creationId xmlns:a16="http://schemas.microsoft.com/office/drawing/2014/main" id="{F218E121-6C40-4801-AB65-5B53AB706E30}"/>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99559" y="2838024"/>
            <a:ext cx="2049901" cy="1064385"/>
          </a:xfrm>
          <a:prstGeom prst="rect">
            <a:avLst/>
          </a:prstGeom>
        </p:spPr>
      </p:pic>
      <p:pic>
        <p:nvPicPr>
          <p:cNvPr id="145" name="Resim 144">
            <a:extLst>
              <a:ext uri="{FF2B5EF4-FFF2-40B4-BE49-F238E27FC236}">
                <a16:creationId xmlns:a16="http://schemas.microsoft.com/office/drawing/2014/main" id="{3EEA6075-7031-4092-B23C-F739BDD11ABC}"/>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99559" y="3888615"/>
            <a:ext cx="2049901" cy="1064385"/>
          </a:xfrm>
          <a:prstGeom prst="rect">
            <a:avLst/>
          </a:prstGeom>
        </p:spPr>
      </p:pic>
      <p:pic>
        <p:nvPicPr>
          <p:cNvPr id="146" name="Resim 145">
            <a:extLst>
              <a:ext uri="{FF2B5EF4-FFF2-40B4-BE49-F238E27FC236}">
                <a16:creationId xmlns:a16="http://schemas.microsoft.com/office/drawing/2014/main" id="{D85FE03C-1CAB-49A1-9B05-6EED839DEFDD}"/>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99559" y="4939206"/>
            <a:ext cx="2049901" cy="1064385"/>
          </a:xfrm>
          <a:prstGeom prst="rect">
            <a:avLst/>
          </a:prstGeom>
        </p:spPr>
      </p:pic>
      <p:pic>
        <p:nvPicPr>
          <p:cNvPr id="148" name="Resim 147">
            <a:extLst>
              <a:ext uri="{FF2B5EF4-FFF2-40B4-BE49-F238E27FC236}">
                <a16:creationId xmlns:a16="http://schemas.microsoft.com/office/drawing/2014/main" id="{CA4DD5AA-FA6E-410E-921A-FEDE47C2945B}"/>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99559" y="6999006"/>
            <a:ext cx="2049901" cy="1064385"/>
          </a:xfrm>
          <a:prstGeom prst="rect">
            <a:avLst/>
          </a:prstGeom>
        </p:spPr>
      </p:pic>
      <p:pic>
        <p:nvPicPr>
          <p:cNvPr id="149" name="Resim 148">
            <a:extLst>
              <a:ext uri="{FF2B5EF4-FFF2-40B4-BE49-F238E27FC236}">
                <a16:creationId xmlns:a16="http://schemas.microsoft.com/office/drawing/2014/main" id="{C64CE256-5F80-42A7-B2B3-FB75DB8AFBCE}"/>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99559" y="8060396"/>
            <a:ext cx="2049901" cy="1064385"/>
          </a:xfrm>
          <a:prstGeom prst="rect">
            <a:avLst/>
          </a:prstGeom>
        </p:spPr>
      </p:pic>
      <p:sp>
        <p:nvSpPr>
          <p:cNvPr id="154" name="Dikdörtgen 153">
            <a:extLst>
              <a:ext uri="{FF2B5EF4-FFF2-40B4-BE49-F238E27FC236}">
                <a16:creationId xmlns:a16="http://schemas.microsoft.com/office/drawing/2014/main" id="{4CF0E102-7E77-41BA-9509-2905F312AB91}"/>
              </a:ext>
            </a:extLst>
          </p:cNvPr>
          <p:cNvSpPr/>
          <p:nvPr/>
        </p:nvSpPr>
        <p:spPr>
          <a:xfrm>
            <a:off x="403108" y="6196555"/>
            <a:ext cx="1923223" cy="332848"/>
          </a:xfrm>
          <a:prstGeom prst="rect">
            <a:avLst/>
          </a:prstGeom>
        </p:spPr>
        <p:txBody>
          <a:bodyPr wrap="square">
            <a:spAutoFit/>
          </a:bodyPr>
          <a:lstStyle/>
          <a:p>
            <a:pPr lvl="0">
              <a:lnSpc>
                <a:spcPct val="115000"/>
              </a:lnSpc>
              <a:spcAft>
                <a:spcPts val="1000"/>
              </a:spcAft>
            </a:pPr>
            <a:r>
              <a:rPr lang="en-US" sz="700" dirty="0">
                <a:latin typeface="Rajdhani SemiBold" panose="02000000000000000000" pitchFamily="2" charset="-94"/>
                <a:ea typeface="Times New Roman" panose="02020603050405020304" pitchFamily="18" charset="0"/>
                <a:cs typeface="Rajdhani SemiBold" panose="02000000000000000000" pitchFamily="2" charset="-94"/>
              </a:rPr>
              <a:t>Protective masks and cologne will be distributed to over 65 years old </a:t>
            </a:r>
          </a:p>
        </p:txBody>
      </p:sp>
      <p:sp>
        <p:nvSpPr>
          <p:cNvPr id="156" name="Dikdörtgen 155">
            <a:extLst>
              <a:ext uri="{FF2B5EF4-FFF2-40B4-BE49-F238E27FC236}">
                <a16:creationId xmlns:a16="http://schemas.microsoft.com/office/drawing/2014/main" id="{F2351710-F5AE-4AB9-8B32-AD79D9A3E048}"/>
              </a:ext>
            </a:extLst>
          </p:cNvPr>
          <p:cNvSpPr/>
          <p:nvPr/>
        </p:nvSpPr>
        <p:spPr>
          <a:xfrm>
            <a:off x="362897" y="1990190"/>
            <a:ext cx="1923223" cy="708848"/>
          </a:xfrm>
          <a:prstGeom prst="rect">
            <a:avLst/>
          </a:prstGeom>
        </p:spPr>
        <p:txBody>
          <a:bodyPr wrap="square">
            <a:spAutoFit/>
          </a:bodyPr>
          <a:lstStyle/>
          <a:p>
            <a:pPr lvl="0">
              <a:lnSpc>
                <a:spcPct val="115000"/>
              </a:lnSpc>
              <a:spcAft>
                <a:spcPts val="1000"/>
              </a:spcAft>
            </a:pPr>
            <a:r>
              <a:rPr lang="en-US" sz="700" dirty="0"/>
              <a:t>The Ministry of Family, Labor, and Social Services will provide financial support of TRY 2 billion for needy families. </a:t>
            </a:r>
            <a:endParaRPr lang="tr-TR" sz="700" dirty="0">
              <a:latin typeface="Rajdhani SemiBold" panose="02000000000000000000" pitchFamily="2" charset="-94"/>
            </a:endParaRPr>
          </a:p>
          <a:p>
            <a:pPr lvl="0">
              <a:lnSpc>
                <a:spcPct val="115000"/>
              </a:lnSpc>
              <a:spcAft>
                <a:spcPts val="1000"/>
              </a:spcAft>
            </a:pPr>
            <a:endParaRPr lang="tr-TR" sz="700" dirty="0">
              <a:latin typeface="Rajdhani SemiBold" panose="02000000000000000000" pitchFamily="2" charset="-94"/>
              <a:ea typeface="Times New Roman" panose="02020603050405020304" pitchFamily="18" charset="0"/>
              <a:cs typeface="Rajdhani SemiBold" panose="02000000000000000000" pitchFamily="2" charset="-94"/>
            </a:endParaRPr>
          </a:p>
        </p:txBody>
      </p:sp>
      <p:sp>
        <p:nvSpPr>
          <p:cNvPr id="157" name="Dikdörtgen 156">
            <a:extLst>
              <a:ext uri="{FF2B5EF4-FFF2-40B4-BE49-F238E27FC236}">
                <a16:creationId xmlns:a16="http://schemas.microsoft.com/office/drawing/2014/main" id="{607566E7-AD5C-4668-813A-9216A8F4599B}"/>
              </a:ext>
            </a:extLst>
          </p:cNvPr>
          <p:cNvSpPr/>
          <p:nvPr/>
        </p:nvSpPr>
        <p:spPr>
          <a:xfrm>
            <a:off x="403108" y="3054092"/>
            <a:ext cx="1923223" cy="332848"/>
          </a:xfrm>
          <a:prstGeom prst="rect">
            <a:avLst/>
          </a:prstGeom>
        </p:spPr>
        <p:txBody>
          <a:bodyPr wrap="square">
            <a:spAutoFit/>
          </a:bodyPr>
          <a:lstStyle/>
          <a:p>
            <a:pPr lvl="0">
              <a:lnSpc>
                <a:spcPct val="115000"/>
              </a:lnSpc>
              <a:spcAft>
                <a:spcPts val="1000"/>
              </a:spcAft>
            </a:pPr>
            <a:r>
              <a:rPr lang="en-US" sz="700" dirty="0"/>
              <a:t>The lowest pension wage will be increased to TRY 1,500</a:t>
            </a:r>
            <a:endParaRPr lang="tr-TR" sz="700" dirty="0"/>
          </a:p>
        </p:txBody>
      </p:sp>
      <p:sp>
        <p:nvSpPr>
          <p:cNvPr id="158" name="Dikdörtgen 157">
            <a:extLst>
              <a:ext uri="{FF2B5EF4-FFF2-40B4-BE49-F238E27FC236}">
                <a16:creationId xmlns:a16="http://schemas.microsoft.com/office/drawing/2014/main" id="{D805F128-5B31-48FF-A8C1-6CD0080984F1}"/>
              </a:ext>
            </a:extLst>
          </p:cNvPr>
          <p:cNvSpPr/>
          <p:nvPr/>
        </p:nvSpPr>
        <p:spPr>
          <a:xfrm>
            <a:off x="362897" y="4104684"/>
            <a:ext cx="1923223" cy="332848"/>
          </a:xfrm>
          <a:prstGeom prst="rect">
            <a:avLst/>
          </a:prstGeom>
        </p:spPr>
        <p:txBody>
          <a:bodyPr wrap="square">
            <a:spAutoFit/>
          </a:bodyPr>
          <a:lstStyle/>
          <a:p>
            <a:pPr lvl="0">
              <a:lnSpc>
                <a:spcPct val="115000"/>
              </a:lnSpc>
              <a:spcAft>
                <a:spcPts val="1000"/>
              </a:spcAft>
            </a:pPr>
            <a:r>
              <a:rPr lang="tr-TR" sz="700" dirty="0" err="1">
                <a:latin typeface="Rajdhani SemiBold" panose="02000000000000000000" pitchFamily="2" charset="-94"/>
                <a:ea typeface="Times New Roman" panose="02020603050405020304" pitchFamily="18" charset="0"/>
                <a:cs typeface="Rajdhani SemiBold" panose="02000000000000000000" pitchFamily="2" charset="-94"/>
              </a:rPr>
              <a:t>Ramadan</a:t>
            </a:r>
            <a:r>
              <a:rPr lang="tr-TR" sz="700" dirty="0">
                <a:latin typeface="Rajdhani SemiBold" panose="02000000000000000000" pitchFamily="2" charset="-94"/>
                <a:ea typeface="Times New Roman" panose="02020603050405020304" pitchFamily="18" charset="0"/>
                <a:cs typeface="Rajdhani SemiBold" panose="02000000000000000000" pitchFamily="2" charset="-94"/>
              </a:rPr>
              <a:t> </a:t>
            </a:r>
            <a:r>
              <a:rPr lang="en-US" sz="700" dirty="0">
                <a:latin typeface="Rajdhani SemiBold" panose="02000000000000000000" pitchFamily="2" charset="-94"/>
                <a:ea typeface="Times New Roman" panose="02020603050405020304" pitchFamily="18" charset="0"/>
                <a:cs typeface="Rajdhani SemiBold" panose="02000000000000000000" pitchFamily="2" charset="-94"/>
              </a:rPr>
              <a:t>Feast bonus payments will be made 6 weeks before</a:t>
            </a:r>
            <a:r>
              <a:rPr lang="tr-TR" sz="7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700" dirty="0" err="1">
                <a:latin typeface="Rajdhani SemiBold" panose="02000000000000000000" pitchFamily="2" charset="-94"/>
                <a:ea typeface="Times New Roman" panose="02020603050405020304" pitchFamily="18" charset="0"/>
                <a:cs typeface="Rajdhani SemiBold" panose="02000000000000000000" pitchFamily="2" charset="-94"/>
              </a:rPr>
              <a:t>the</a:t>
            </a:r>
            <a:r>
              <a:rPr lang="tr-TR" sz="7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700" dirty="0" err="1">
                <a:latin typeface="Rajdhani SemiBold" panose="02000000000000000000" pitchFamily="2" charset="-94"/>
                <a:ea typeface="Times New Roman" panose="02020603050405020304" pitchFamily="18" charset="0"/>
                <a:cs typeface="Rajdhani SemiBold" panose="02000000000000000000" pitchFamily="2" charset="-94"/>
              </a:rPr>
              <a:t>feast</a:t>
            </a:r>
            <a:r>
              <a:rPr lang="tr-TR" sz="700" dirty="0">
                <a:latin typeface="Rajdhani SemiBold" panose="02000000000000000000" pitchFamily="2" charset="-94"/>
                <a:ea typeface="Times New Roman" panose="02020603050405020304" pitchFamily="18" charset="0"/>
                <a:cs typeface="Rajdhani SemiBold" panose="02000000000000000000" pitchFamily="2" charset="-94"/>
              </a:rPr>
              <a:t>.</a:t>
            </a:r>
            <a:endParaRPr lang="tr-TR" sz="700" dirty="0">
              <a:highlight>
                <a:srgbClr val="FFFF00"/>
              </a:highlight>
              <a:latin typeface="Rajdhani SemiBold" panose="02000000000000000000" pitchFamily="2" charset="-94"/>
              <a:ea typeface="Times New Roman" panose="02020603050405020304" pitchFamily="18" charset="0"/>
              <a:cs typeface="Rajdhani SemiBold" panose="02000000000000000000" pitchFamily="2" charset="-94"/>
            </a:endParaRPr>
          </a:p>
        </p:txBody>
      </p:sp>
      <p:sp>
        <p:nvSpPr>
          <p:cNvPr id="159" name="Dikdörtgen 158">
            <a:extLst>
              <a:ext uri="{FF2B5EF4-FFF2-40B4-BE49-F238E27FC236}">
                <a16:creationId xmlns:a16="http://schemas.microsoft.com/office/drawing/2014/main" id="{0FAEE725-F476-435D-A8CE-0A800099ACC9}"/>
              </a:ext>
            </a:extLst>
          </p:cNvPr>
          <p:cNvSpPr/>
          <p:nvPr/>
        </p:nvSpPr>
        <p:spPr>
          <a:xfrm>
            <a:off x="386026" y="5177700"/>
            <a:ext cx="1923223" cy="580608"/>
          </a:xfrm>
          <a:prstGeom prst="rect">
            <a:avLst/>
          </a:prstGeom>
        </p:spPr>
        <p:txBody>
          <a:bodyPr wrap="square">
            <a:spAutoFit/>
          </a:bodyPr>
          <a:lstStyle/>
          <a:p>
            <a:pPr lvl="0">
              <a:lnSpc>
                <a:spcPct val="115000"/>
              </a:lnSpc>
              <a:spcAft>
                <a:spcPts val="1000"/>
              </a:spcAft>
            </a:pPr>
            <a:r>
              <a:rPr lang="en-US" sz="700" dirty="0"/>
              <a:t>Follow-up programs including social services and periodical homecare visits will be initiated for the elderly who are above 80 years old and live alone.</a:t>
            </a:r>
            <a:endParaRPr lang="tr-TR" sz="700" dirty="0">
              <a:latin typeface="Rajdhani SemiBold" panose="02000000000000000000" pitchFamily="2" charset="-94"/>
            </a:endParaRPr>
          </a:p>
        </p:txBody>
      </p:sp>
      <p:sp>
        <p:nvSpPr>
          <p:cNvPr id="161" name="Dikdörtgen 160">
            <a:extLst>
              <a:ext uri="{FF2B5EF4-FFF2-40B4-BE49-F238E27FC236}">
                <a16:creationId xmlns:a16="http://schemas.microsoft.com/office/drawing/2014/main" id="{28689796-216E-4EF5-B983-35015737B09D}"/>
              </a:ext>
            </a:extLst>
          </p:cNvPr>
          <p:cNvSpPr/>
          <p:nvPr/>
        </p:nvSpPr>
        <p:spPr>
          <a:xfrm>
            <a:off x="386026" y="7233017"/>
            <a:ext cx="1923223" cy="336054"/>
          </a:xfrm>
          <a:prstGeom prst="rect">
            <a:avLst/>
          </a:prstGeom>
        </p:spPr>
        <p:txBody>
          <a:bodyPr wrap="square">
            <a:spAutoFit/>
          </a:bodyPr>
          <a:lstStyle/>
          <a:p>
            <a:pPr lvl="0">
              <a:lnSpc>
                <a:spcPct val="115000"/>
              </a:lnSpc>
              <a:spcAft>
                <a:spcPts val="1000"/>
              </a:spcAft>
            </a:pPr>
            <a:r>
              <a:rPr lang="en-US" sz="700" dirty="0">
                <a:latin typeface="Rajdhani SemiBold" panose="02000000000000000000" pitchFamily="2" charset="-94"/>
                <a:ea typeface="Times New Roman" panose="02020603050405020304" pitchFamily="18" charset="0"/>
                <a:cs typeface="Rajdhani SemiBold" panose="02000000000000000000" pitchFamily="2" charset="-94"/>
              </a:rPr>
              <a:t>Public banks will deliver pension payments at home for retirees over the age of 76.</a:t>
            </a:r>
            <a:endParaRPr lang="tr-TR" sz="700" dirty="0">
              <a:latin typeface="Rajdhani SemiBold" panose="02000000000000000000" pitchFamily="2" charset="-94"/>
              <a:ea typeface="Times New Roman" panose="02020603050405020304" pitchFamily="18" charset="0"/>
              <a:cs typeface="Rajdhani SemiBold" panose="02000000000000000000" pitchFamily="2" charset="-94"/>
            </a:endParaRPr>
          </a:p>
        </p:txBody>
      </p:sp>
      <p:sp>
        <p:nvSpPr>
          <p:cNvPr id="162" name="Dikdörtgen 161">
            <a:extLst>
              <a:ext uri="{FF2B5EF4-FFF2-40B4-BE49-F238E27FC236}">
                <a16:creationId xmlns:a16="http://schemas.microsoft.com/office/drawing/2014/main" id="{E3B70859-23DC-42AB-AA79-A44AF2F92565}"/>
              </a:ext>
            </a:extLst>
          </p:cNvPr>
          <p:cNvSpPr/>
          <p:nvPr/>
        </p:nvSpPr>
        <p:spPr>
          <a:xfrm>
            <a:off x="386026" y="8294408"/>
            <a:ext cx="1923223" cy="456728"/>
          </a:xfrm>
          <a:prstGeom prst="rect">
            <a:avLst/>
          </a:prstGeom>
        </p:spPr>
        <p:txBody>
          <a:bodyPr wrap="square">
            <a:spAutoFit/>
          </a:bodyPr>
          <a:lstStyle/>
          <a:p>
            <a:pPr lvl="0">
              <a:lnSpc>
                <a:spcPct val="115000"/>
              </a:lnSpc>
              <a:spcAft>
                <a:spcPts val="1000"/>
              </a:spcAft>
            </a:pPr>
            <a:r>
              <a:rPr lang="en-US" sz="700" dirty="0">
                <a:latin typeface="Rajdhani SemiBold" panose="02000000000000000000" pitchFamily="2" charset="-94"/>
                <a:ea typeface="Times New Roman" panose="02020603050405020304" pitchFamily="18" charset="0"/>
                <a:cs typeface="Rajdhani SemiBold" panose="02000000000000000000" pitchFamily="2" charset="-94"/>
              </a:rPr>
              <a:t>The number of doctors in nursing homes will be increased and the health of the elderly will be closely monitored</a:t>
            </a:r>
            <a:endParaRPr lang="tr-TR" sz="700" dirty="0">
              <a:latin typeface="Rajdhani SemiBold" panose="02000000000000000000" pitchFamily="2" charset="-94"/>
              <a:ea typeface="Times New Roman" panose="02020603050405020304" pitchFamily="18" charset="0"/>
              <a:cs typeface="Rajdhani SemiBold" panose="02000000000000000000" pitchFamily="2" charset="-94"/>
            </a:endParaRPr>
          </a:p>
        </p:txBody>
      </p:sp>
      <p:sp>
        <p:nvSpPr>
          <p:cNvPr id="1034" name="Dikdörtgen 1033">
            <a:extLst>
              <a:ext uri="{FF2B5EF4-FFF2-40B4-BE49-F238E27FC236}">
                <a16:creationId xmlns:a16="http://schemas.microsoft.com/office/drawing/2014/main" id="{D9BDC527-4867-425E-B2C3-8172856400DA}"/>
              </a:ext>
            </a:extLst>
          </p:cNvPr>
          <p:cNvSpPr/>
          <p:nvPr/>
        </p:nvSpPr>
        <p:spPr>
          <a:xfrm>
            <a:off x="281265" y="1280383"/>
            <a:ext cx="2068195" cy="258917"/>
          </a:xfrm>
          <a:prstGeom prst="rect">
            <a:avLst/>
          </a:prstGeom>
        </p:spPr>
        <p:txBody>
          <a:bodyPr wrap="none">
            <a:spAutoFit/>
          </a:bodyPr>
          <a:lstStyle/>
          <a:p>
            <a:pPr algn="just">
              <a:lnSpc>
                <a:spcPct val="115000"/>
              </a:lnSpc>
              <a:spcAft>
                <a:spcPts val="1000"/>
              </a:spcAft>
            </a:pPr>
            <a:r>
              <a:rPr lang="en-US" sz="1000" dirty="0">
                <a:latin typeface="Rajdhani Bold" panose="02000000000000000000" pitchFamily="2" charset="-94"/>
                <a:cs typeface="Rajdhani Bold" panose="02000000000000000000" pitchFamily="2" charset="-94"/>
              </a:rPr>
              <a:t>From the Perspective of Households</a:t>
            </a:r>
            <a:endParaRPr lang="tr-TR" sz="1000" dirty="0">
              <a:latin typeface="Rajdhani Bold" panose="02000000000000000000" pitchFamily="2" charset="-94"/>
              <a:cs typeface="Rajdhani Bold" panose="02000000000000000000" pitchFamily="2" charset="-94"/>
            </a:endParaRPr>
          </a:p>
        </p:txBody>
      </p:sp>
      <p:pic>
        <p:nvPicPr>
          <p:cNvPr id="4100" name="Picture 4" descr="Türkiye Hanehalkı Tiplerine Göre Hane Sayıları ve Oranları (2018 ...">
            <a:extLst>
              <a:ext uri="{FF2B5EF4-FFF2-40B4-BE49-F238E27FC236}">
                <a16:creationId xmlns:a16="http://schemas.microsoft.com/office/drawing/2014/main" id="{81D5CF83-1032-4E06-B494-C45DD48E44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444" r="37111"/>
          <a:stretch/>
        </p:blipFill>
        <p:spPr bwMode="auto">
          <a:xfrm>
            <a:off x="2854606" y="1769638"/>
            <a:ext cx="4003394" cy="732686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1679ED5C-7547-480A-9271-BB06B9F9DC28}"/>
              </a:ext>
            </a:extLst>
          </p:cNvPr>
          <p:cNvSpPr/>
          <p:nvPr/>
        </p:nvSpPr>
        <p:spPr>
          <a:xfrm>
            <a:off x="2854606" y="1769638"/>
            <a:ext cx="4003394" cy="7326869"/>
          </a:xfrm>
          <a:prstGeom prst="rect">
            <a:avLst/>
          </a:prstGeom>
          <a:solidFill>
            <a:schemeClr val="tx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Gayrimenkul Yurt Dışı Tanıtım Derneği | LinkedIn">
            <a:extLst>
              <a:ext uri="{FF2B5EF4-FFF2-40B4-BE49-F238E27FC236}">
                <a16:creationId xmlns:a16="http://schemas.microsoft.com/office/drawing/2014/main" id="{7D0F442E-B31D-49BB-A366-7A8D72844FE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659" y="62984"/>
            <a:ext cx="1130341" cy="37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75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Resim 41">
            <a:extLst>
              <a:ext uri="{FF2B5EF4-FFF2-40B4-BE49-F238E27FC236}">
                <a16:creationId xmlns:a16="http://schemas.microsoft.com/office/drawing/2014/main" id="{61C8206D-4331-437D-9CC3-1C32A189B943}"/>
              </a:ext>
            </a:extLst>
          </p:cNvPr>
          <p:cNvPicPr>
            <a:picLocks noChangeAspect="1"/>
          </p:cNvPicPr>
          <p:nvPr/>
        </p:nvPicPr>
        <p:blipFill>
          <a:blip r:embed="rId2"/>
          <a:stretch>
            <a:fillRect/>
          </a:stretch>
        </p:blipFill>
        <p:spPr>
          <a:xfrm>
            <a:off x="-1" y="-132"/>
            <a:ext cx="6876113" cy="9906132"/>
          </a:xfrm>
          <a:prstGeom prst="rect">
            <a:avLst/>
          </a:prstGeom>
        </p:spPr>
      </p:pic>
      <p:sp>
        <p:nvSpPr>
          <p:cNvPr id="37" name="Dikdörtgen 36">
            <a:extLst>
              <a:ext uri="{FF2B5EF4-FFF2-40B4-BE49-F238E27FC236}">
                <a16:creationId xmlns:a16="http://schemas.microsoft.com/office/drawing/2014/main" id="{F2D0EED0-5597-49AC-B3C6-A03E4F9735CD}"/>
              </a:ext>
            </a:extLst>
          </p:cNvPr>
          <p:cNvSpPr/>
          <p:nvPr/>
        </p:nvSpPr>
        <p:spPr>
          <a:xfrm>
            <a:off x="1639824" y="5375623"/>
            <a:ext cx="536448" cy="259140"/>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Dikdörtgen 35">
            <a:extLst>
              <a:ext uri="{FF2B5EF4-FFF2-40B4-BE49-F238E27FC236}">
                <a16:creationId xmlns:a16="http://schemas.microsoft.com/office/drawing/2014/main" id="{88E61182-705D-4CC0-939B-9F46C5D3165B}"/>
              </a:ext>
            </a:extLst>
          </p:cNvPr>
          <p:cNvSpPr/>
          <p:nvPr/>
        </p:nvSpPr>
        <p:spPr>
          <a:xfrm>
            <a:off x="841248" y="5058162"/>
            <a:ext cx="536448" cy="259140"/>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Dikdörtgen 34">
            <a:extLst>
              <a:ext uri="{FF2B5EF4-FFF2-40B4-BE49-F238E27FC236}">
                <a16:creationId xmlns:a16="http://schemas.microsoft.com/office/drawing/2014/main" id="{D2E857A9-8889-4F1B-845A-D2B762BB0696}"/>
              </a:ext>
            </a:extLst>
          </p:cNvPr>
          <p:cNvSpPr/>
          <p:nvPr/>
        </p:nvSpPr>
        <p:spPr>
          <a:xfrm>
            <a:off x="2946401" y="5379633"/>
            <a:ext cx="796544" cy="259140"/>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CB9AA332-805E-4EC1-BEAA-ED731258F3BE}"/>
              </a:ext>
            </a:extLst>
          </p:cNvPr>
          <p:cNvSpPr/>
          <p:nvPr/>
        </p:nvSpPr>
        <p:spPr>
          <a:xfrm>
            <a:off x="4729461" y="5058162"/>
            <a:ext cx="750843" cy="259140"/>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C0E2F7BE-B3E2-493F-9715-E7C9A3E170E4}"/>
              </a:ext>
            </a:extLst>
          </p:cNvPr>
          <p:cNvSpPr txBox="1"/>
          <p:nvPr/>
        </p:nvSpPr>
        <p:spPr>
          <a:xfrm>
            <a:off x="773723" y="539262"/>
            <a:ext cx="2655277" cy="261610"/>
          </a:xfrm>
          <a:prstGeom prst="rect">
            <a:avLst/>
          </a:prstGeom>
          <a:noFill/>
        </p:spPr>
        <p:txBody>
          <a:bodyPr wrap="square" rtlCol="0">
            <a:spAutoFit/>
          </a:bodyPr>
          <a:lstStyle/>
          <a:p>
            <a:r>
              <a:rPr lang="tr-TR" sz="1100" dirty="0">
                <a:latin typeface="Rajdhani SemiBold" panose="02000000000000000000" pitchFamily="2" charset="-94"/>
                <a:cs typeface="Rajdhani SemiBold" panose="02000000000000000000" pitchFamily="2" charset="-94"/>
              </a:rPr>
              <a:t>GİGDER | April 2020</a:t>
            </a:r>
          </a:p>
        </p:txBody>
      </p:sp>
      <p:sp>
        <p:nvSpPr>
          <p:cNvPr id="7" name="Dikdörtgen 6">
            <a:extLst>
              <a:ext uri="{FF2B5EF4-FFF2-40B4-BE49-F238E27FC236}">
                <a16:creationId xmlns:a16="http://schemas.microsoft.com/office/drawing/2014/main" id="{66466752-3F4D-4BEE-ADB6-8FBA90E69221}"/>
              </a:ext>
            </a:extLst>
          </p:cNvPr>
          <p:cNvSpPr/>
          <p:nvPr/>
        </p:nvSpPr>
        <p:spPr>
          <a:xfrm>
            <a:off x="773722" y="809493"/>
            <a:ext cx="5627077" cy="369332"/>
          </a:xfrm>
          <a:prstGeom prst="rect">
            <a:avLst/>
          </a:prstGeom>
        </p:spPr>
        <p:txBody>
          <a:bodyPr wrap="square">
            <a:spAutoFit/>
          </a:bodyPr>
          <a:lstStyle/>
          <a:p>
            <a:pPr>
              <a:spcAft>
                <a:spcPts val="1000"/>
              </a:spcAft>
            </a:pPr>
            <a:r>
              <a:rPr lang="tr-TR" b="1" dirty="0" err="1">
                <a:latin typeface="Rajdhani Bold" panose="02000000000000000000" pitchFamily="2" charset="-94"/>
                <a:ea typeface="Times New Roman" panose="02020603050405020304" pitchFamily="18" charset="0"/>
                <a:cs typeface="Rajdhani Bold" panose="02000000000000000000" pitchFamily="2" charset="-94"/>
              </a:rPr>
              <a:t>Turkish</a:t>
            </a:r>
            <a:r>
              <a:rPr lang="tr-TR" b="1" dirty="0">
                <a:latin typeface="Rajdhani Bold" panose="02000000000000000000" pitchFamily="2" charset="-94"/>
                <a:ea typeface="Times New Roman" panose="02020603050405020304" pitchFamily="18" charset="0"/>
                <a:cs typeface="Rajdhani Bold" panose="02000000000000000000" pitchFamily="2" charset="-94"/>
              </a:rPr>
              <a:t> Real </a:t>
            </a:r>
            <a:r>
              <a:rPr lang="tr-TR" b="1" dirty="0" err="1">
                <a:latin typeface="Rajdhani Bold" panose="02000000000000000000" pitchFamily="2" charset="-94"/>
                <a:ea typeface="Times New Roman" panose="02020603050405020304" pitchFamily="18" charset="0"/>
                <a:cs typeface="Rajdhani Bold" panose="02000000000000000000" pitchFamily="2" charset="-94"/>
              </a:rPr>
              <a:t>Estate</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Sector</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After</a:t>
            </a:r>
            <a:r>
              <a:rPr lang="tr-TR" b="1" dirty="0">
                <a:latin typeface="Rajdhani Bold" panose="02000000000000000000" pitchFamily="2" charset="-94"/>
                <a:ea typeface="Times New Roman" panose="02020603050405020304" pitchFamily="18" charset="0"/>
                <a:cs typeface="Rajdhani Bold" panose="02000000000000000000" pitchFamily="2" charset="-94"/>
              </a:rPr>
              <a:t> Covid-19</a:t>
            </a:r>
            <a:endParaRPr lang="tr-TR" dirty="0">
              <a:latin typeface="Rajdhani Bold" panose="02000000000000000000" pitchFamily="2" charset="-94"/>
              <a:ea typeface="Times New Roman" panose="02020603050405020304" pitchFamily="18" charset="0"/>
              <a:cs typeface="Rajdhani Bold" panose="02000000000000000000" pitchFamily="2" charset="-94"/>
            </a:endParaRPr>
          </a:p>
        </p:txBody>
      </p:sp>
      <p:pic>
        <p:nvPicPr>
          <p:cNvPr id="5124" name="Picture 4" descr="Koronavirüs yabancıya konut satışını da etkileyecek">
            <a:extLst>
              <a:ext uri="{FF2B5EF4-FFF2-40B4-BE49-F238E27FC236}">
                <a16:creationId xmlns:a16="http://schemas.microsoft.com/office/drawing/2014/main" id="{580F0DA0-3EDB-4E7A-A6C7-C1E88D6204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82" r="9815" b="13786"/>
          <a:stretch/>
        </p:blipFill>
        <p:spPr bwMode="auto">
          <a:xfrm>
            <a:off x="723411" y="1347789"/>
            <a:ext cx="5411178" cy="33258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Grafik 27">
            <a:extLst>
              <a:ext uri="{FF2B5EF4-FFF2-40B4-BE49-F238E27FC236}">
                <a16:creationId xmlns:a16="http://schemas.microsoft.com/office/drawing/2014/main" id="{966B1974-10DB-4DA3-887D-24D0972AB625}"/>
              </a:ext>
            </a:extLst>
          </p:cNvPr>
          <p:cNvGraphicFramePr/>
          <p:nvPr>
            <p:extLst>
              <p:ext uri="{D42A27DB-BD31-4B8C-83A1-F6EECF244321}">
                <p14:modId xmlns:p14="http://schemas.microsoft.com/office/powerpoint/2010/main" val="347470364"/>
              </p:ext>
            </p:extLst>
          </p:nvPr>
        </p:nvGraphicFramePr>
        <p:xfrm>
          <a:off x="1" y="6591710"/>
          <a:ext cx="6858000" cy="2684132"/>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Düz Bağlayıcı 5">
            <a:extLst>
              <a:ext uri="{FF2B5EF4-FFF2-40B4-BE49-F238E27FC236}">
                <a16:creationId xmlns:a16="http://schemas.microsoft.com/office/drawing/2014/main" id="{6169BBD5-50A7-4DC0-BB80-DA28E4C515B4}"/>
              </a:ext>
            </a:extLst>
          </p:cNvPr>
          <p:cNvCxnSpPr/>
          <p:nvPr/>
        </p:nvCxnSpPr>
        <p:spPr>
          <a:xfrm>
            <a:off x="1550768" y="6060344"/>
            <a:ext cx="4248148" cy="0"/>
          </a:xfrm>
          <a:prstGeom prst="line">
            <a:avLst/>
          </a:prstGeom>
          <a:ln w="12700">
            <a:solidFill>
              <a:srgbClr val="FECD3D"/>
            </a:solidFill>
          </a:ln>
        </p:spPr>
        <p:style>
          <a:lnRef idx="1">
            <a:schemeClr val="accent1"/>
          </a:lnRef>
          <a:fillRef idx="0">
            <a:schemeClr val="accent1"/>
          </a:fillRef>
          <a:effectRef idx="0">
            <a:schemeClr val="accent1"/>
          </a:effectRef>
          <a:fontRef idx="minor">
            <a:schemeClr val="tx1"/>
          </a:fontRef>
        </p:style>
      </p:cxnSp>
      <p:cxnSp>
        <p:nvCxnSpPr>
          <p:cNvPr id="31" name="Düz Bağlayıcı 30">
            <a:extLst>
              <a:ext uri="{FF2B5EF4-FFF2-40B4-BE49-F238E27FC236}">
                <a16:creationId xmlns:a16="http://schemas.microsoft.com/office/drawing/2014/main" id="{67A329A8-8D3F-4198-BFAC-B27A10175887}"/>
              </a:ext>
            </a:extLst>
          </p:cNvPr>
          <p:cNvCxnSpPr/>
          <p:nvPr/>
        </p:nvCxnSpPr>
        <p:spPr>
          <a:xfrm>
            <a:off x="1550768" y="6405926"/>
            <a:ext cx="4248148" cy="0"/>
          </a:xfrm>
          <a:prstGeom prst="line">
            <a:avLst/>
          </a:prstGeom>
          <a:ln w="12700">
            <a:solidFill>
              <a:srgbClr val="FECD3D"/>
            </a:solidFill>
            <a:prstDash val="dash"/>
          </a:ln>
        </p:spPr>
        <p:style>
          <a:lnRef idx="1">
            <a:schemeClr val="accent1"/>
          </a:lnRef>
          <a:fillRef idx="0">
            <a:schemeClr val="accent1"/>
          </a:fillRef>
          <a:effectRef idx="0">
            <a:schemeClr val="accent1"/>
          </a:effectRef>
          <a:fontRef idx="minor">
            <a:schemeClr val="tx1"/>
          </a:fontRef>
        </p:style>
      </p:cxnSp>
      <p:sp>
        <p:nvSpPr>
          <p:cNvPr id="9" name="Dikdörtgen 8">
            <a:extLst>
              <a:ext uri="{FF2B5EF4-FFF2-40B4-BE49-F238E27FC236}">
                <a16:creationId xmlns:a16="http://schemas.microsoft.com/office/drawing/2014/main" id="{FACBBE94-69C1-4356-9CE0-7FC21DF28E35}"/>
              </a:ext>
            </a:extLst>
          </p:cNvPr>
          <p:cNvSpPr/>
          <p:nvPr/>
        </p:nvSpPr>
        <p:spPr>
          <a:xfrm>
            <a:off x="1550768" y="6068197"/>
            <a:ext cx="4248148" cy="325538"/>
          </a:xfrm>
          <a:prstGeom prst="rect">
            <a:avLst/>
          </a:prstGeom>
        </p:spPr>
        <p:txBody>
          <a:bodyPr wrap="square">
            <a:spAutoFit/>
          </a:bodyPr>
          <a:lstStyle/>
          <a:p>
            <a:pPr algn="ctr">
              <a:lnSpc>
                <a:spcPct val="115000"/>
              </a:lnSpc>
              <a:spcAft>
                <a:spcPts val="1000"/>
              </a:spcAft>
            </a:pPr>
            <a:r>
              <a:rPr lang="tr-TR" sz="1400" b="1" dirty="0" err="1">
                <a:latin typeface="Rajdhani Bold" panose="02000000000000000000" pitchFamily="2" charset="-94"/>
                <a:ea typeface="Times New Roman" panose="02020603050405020304" pitchFamily="18" charset="0"/>
                <a:cs typeface="Rajdhani Bold" panose="02000000000000000000" pitchFamily="2" charset="-94"/>
              </a:rPr>
              <a:t>Overseas</a:t>
            </a:r>
            <a:r>
              <a:rPr lang="tr-TR" sz="1400" b="1" dirty="0">
                <a:latin typeface="Rajdhani Bold" panose="02000000000000000000" pitchFamily="2" charset="-94"/>
                <a:ea typeface="Times New Roman" panose="02020603050405020304" pitchFamily="18" charset="0"/>
                <a:cs typeface="Rajdhani Bold" panose="02000000000000000000" pitchFamily="2" charset="-94"/>
              </a:rPr>
              <a:t> Real </a:t>
            </a:r>
            <a:r>
              <a:rPr lang="tr-TR" sz="1400" b="1" dirty="0" err="1">
                <a:latin typeface="Rajdhani Bold" panose="02000000000000000000" pitchFamily="2" charset="-94"/>
                <a:ea typeface="Times New Roman" panose="02020603050405020304" pitchFamily="18" charset="0"/>
                <a:cs typeface="Rajdhani Bold" panose="02000000000000000000" pitchFamily="2" charset="-94"/>
              </a:rPr>
              <a:t>Estate</a:t>
            </a:r>
            <a:r>
              <a:rPr lang="tr-TR" sz="1400" b="1" dirty="0">
                <a:latin typeface="Rajdhani Bold" panose="02000000000000000000" pitchFamily="2" charset="-94"/>
                <a:ea typeface="Times New Roman" panose="02020603050405020304" pitchFamily="18" charset="0"/>
                <a:cs typeface="Rajdhani Bold" panose="02000000000000000000" pitchFamily="2" charset="-94"/>
              </a:rPr>
              <a:t> </a:t>
            </a:r>
            <a:r>
              <a:rPr lang="tr-TR" sz="1400" b="1" dirty="0" err="1">
                <a:latin typeface="Rajdhani Bold" panose="02000000000000000000" pitchFamily="2" charset="-94"/>
                <a:ea typeface="Times New Roman" panose="02020603050405020304" pitchFamily="18" charset="0"/>
                <a:cs typeface="Rajdhani Bold" panose="02000000000000000000" pitchFamily="2" charset="-94"/>
              </a:rPr>
              <a:t>Sales</a:t>
            </a:r>
            <a:r>
              <a:rPr lang="tr-TR" sz="1400" b="1" dirty="0">
                <a:latin typeface="Rajdhani Bold" panose="02000000000000000000" pitchFamily="2" charset="-94"/>
                <a:ea typeface="Times New Roman" panose="02020603050405020304" pitchFamily="18" charset="0"/>
                <a:cs typeface="Rajdhani Bold" panose="02000000000000000000" pitchFamily="2" charset="-94"/>
              </a:rPr>
              <a:t> </a:t>
            </a:r>
            <a:r>
              <a:rPr lang="tr-TR" sz="1400" b="1" dirty="0" err="1">
                <a:latin typeface="Rajdhani Bold" panose="02000000000000000000" pitchFamily="2" charset="-94"/>
                <a:ea typeface="Times New Roman" panose="02020603050405020304" pitchFamily="18" charset="0"/>
                <a:cs typeface="Rajdhani Bold" panose="02000000000000000000" pitchFamily="2" charset="-94"/>
              </a:rPr>
              <a:t>by</a:t>
            </a:r>
            <a:r>
              <a:rPr lang="tr-TR" sz="1400" b="1" dirty="0">
                <a:latin typeface="Rajdhani Bold" panose="02000000000000000000" pitchFamily="2" charset="-94"/>
                <a:ea typeface="Times New Roman" panose="02020603050405020304" pitchFamily="18" charset="0"/>
                <a:cs typeface="Rajdhani Bold" panose="02000000000000000000" pitchFamily="2" charset="-94"/>
              </a:rPr>
              <a:t> </a:t>
            </a:r>
            <a:r>
              <a:rPr lang="tr-TR" sz="1400" b="1" dirty="0" err="1">
                <a:latin typeface="Rajdhani Bold" panose="02000000000000000000" pitchFamily="2" charset="-94"/>
                <a:ea typeface="Times New Roman" panose="02020603050405020304" pitchFamily="18" charset="0"/>
                <a:cs typeface="Rajdhani Bold" panose="02000000000000000000" pitchFamily="2" charset="-94"/>
              </a:rPr>
              <a:t>Years</a:t>
            </a:r>
            <a:r>
              <a:rPr lang="tr-TR" sz="1400" b="1" dirty="0">
                <a:latin typeface="Rajdhani Bold" panose="02000000000000000000" pitchFamily="2" charset="-94"/>
                <a:ea typeface="Times New Roman" panose="02020603050405020304" pitchFamily="18" charset="0"/>
                <a:cs typeface="Rajdhani Bold" panose="02000000000000000000" pitchFamily="2" charset="-94"/>
              </a:rPr>
              <a:t> (2015-2019)</a:t>
            </a:r>
            <a:endParaRPr lang="tr-TR" sz="1400" dirty="0">
              <a:latin typeface="Rajdhani Bold" panose="02000000000000000000" pitchFamily="2" charset="-94"/>
              <a:ea typeface="Times New Roman" panose="02020603050405020304" pitchFamily="18" charset="0"/>
              <a:cs typeface="Rajdhani Bold" panose="02000000000000000000" pitchFamily="2" charset="-94"/>
            </a:endParaRPr>
          </a:p>
        </p:txBody>
      </p:sp>
      <p:sp>
        <p:nvSpPr>
          <p:cNvPr id="11" name="Dikdörtgen 10">
            <a:extLst>
              <a:ext uri="{FF2B5EF4-FFF2-40B4-BE49-F238E27FC236}">
                <a16:creationId xmlns:a16="http://schemas.microsoft.com/office/drawing/2014/main" id="{F55C4486-F0A6-4130-A41D-5E694DC141A2}"/>
              </a:ext>
            </a:extLst>
          </p:cNvPr>
          <p:cNvSpPr/>
          <p:nvPr/>
        </p:nvSpPr>
        <p:spPr>
          <a:xfrm>
            <a:off x="723412" y="1347789"/>
            <a:ext cx="5411178" cy="3333665"/>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a:extLst>
              <a:ext uri="{FF2B5EF4-FFF2-40B4-BE49-F238E27FC236}">
                <a16:creationId xmlns:a16="http://schemas.microsoft.com/office/drawing/2014/main" id="{84862224-0847-4354-88B1-766CAE1D8D85}"/>
              </a:ext>
            </a:extLst>
          </p:cNvPr>
          <p:cNvSpPr/>
          <p:nvPr/>
        </p:nvSpPr>
        <p:spPr>
          <a:xfrm>
            <a:off x="723411" y="5016956"/>
            <a:ext cx="5411178" cy="707886"/>
          </a:xfrm>
          <a:prstGeom prst="rect">
            <a:avLst/>
          </a:prstGeom>
        </p:spPr>
        <p:txBody>
          <a:bodyPr wrap="square">
            <a:spAutoFit/>
          </a:bodyPr>
          <a:lstStyle/>
          <a:p>
            <a:pPr algn="ctr"/>
            <a:r>
              <a:rPr lang="en-US" sz="2000" dirty="0">
                <a:latin typeface="Rajdhani Bold" panose="02000000000000000000" pitchFamily="2" charset="-94"/>
                <a:ea typeface="Times New Roman" panose="02020603050405020304" pitchFamily="18" charset="0"/>
                <a:cs typeface="Rajdhani Bold" panose="02000000000000000000" pitchFamily="2" charset="-94"/>
              </a:rPr>
              <a:t>While overseas real estate sales were 22,830 unit in 2015, it increased to 45,483 unit in 2019.</a:t>
            </a:r>
            <a:endParaRPr lang="tr-TR" sz="2000" dirty="0">
              <a:latin typeface="Rajdhani Bold" panose="02000000000000000000" pitchFamily="2" charset="-94"/>
              <a:cs typeface="Rajdhani Bold" panose="02000000000000000000" pitchFamily="2" charset="-94"/>
            </a:endParaRPr>
          </a:p>
        </p:txBody>
      </p:sp>
      <p:pic>
        <p:nvPicPr>
          <p:cNvPr id="17" name="Picture 2" descr="Gayrimenkul Yurt Dışı Tanıtım Derneği | LinkedIn">
            <a:extLst>
              <a:ext uri="{FF2B5EF4-FFF2-40B4-BE49-F238E27FC236}">
                <a16:creationId xmlns:a16="http://schemas.microsoft.com/office/drawing/2014/main" id="{B9AC6C20-D490-4C7D-B8F6-1B1FBE3B583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659" y="62984"/>
            <a:ext cx="1130341" cy="37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60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a:extLst>
              <a:ext uri="{FF2B5EF4-FFF2-40B4-BE49-F238E27FC236}">
                <a16:creationId xmlns:a16="http://schemas.microsoft.com/office/drawing/2014/main" id="{7BE5E88A-CBA7-45CB-ADE5-C47571D8E1E4}"/>
              </a:ext>
            </a:extLst>
          </p:cNvPr>
          <p:cNvPicPr>
            <a:picLocks noChangeAspect="1"/>
          </p:cNvPicPr>
          <p:nvPr/>
        </p:nvPicPr>
        <p:blipFill>
          <a:blip r:embed="rId2"/>
          <a:stretch>
            <a:fillRect/>
          </a:stretch>
        </p:blipFill>
        <p:spPr>
          <a:xfrm>
            <a:off x="-1" y="-132"/>
            <a:ext cx="6876113" cy="9906132"/>
          </a:xfrm>
          <a:prstGeom prst="rect">
            <a:avLst/>
          </a:prstGeom>
        </p:spPr>
      </p:pic>
      <p:pic>
        <p:nvPicPr>
          <p:cNvPr id="7172" name="Picture 4" descr="Yabancıya konut satışında değerleme zorunluluğu! - B2Press - Medium">
            <a:extLst>
              <a:ext uri="{FF2B5EF4-FFF2-40B4-BE49-F238E27FC236}">
                <a16:creationId xmlns:a16="http://schemas.microsoft.com/office/drawing/2014/main" id="{89DA05C6-9C4C-4399-B9A3-690CAA7D7E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60"/>
          <a:stretch/>
        </p:blipFill>
        <p:spPr bwMode="auto">
          <a:xfrm>
            <a:off x="723411" y="1347790"/>
            <a:ext cx="5411178" cy="3316526"/>
          </a:xfrm>
          <a:prstGeom prst="rect">
            <a:avLst/>
          </a:prstGeom>
          <a:noFill/>
          <a:extLst>
            <a:ext uri="{909E8E84-426E-40DD-AFC4-6F175D3DCCD1}">
              <a14:hiddenFill xmlns:a14="http://schemas.microsoft.com/office/drawing/2010/main">
                <a:solidFill>
                  <a:srgbClr val="FFFFFF"/>
                </a:solidFill>
              </a14:hiddenFill>
            </a:ext>
          </a:extLst>
        </p:spPr>
      </p:pic>
      <p:sp>
        <p:nvSpPr>
          <p:cNvPr id="37" name="Dikdörtgen 36">
            <a:extLst>
              <a:ext uri="{FF2B5EF4-FFF2-40B4-BE49-F238E27FC236}">
                <a16:creationId xmlns:a16="http://schemas.microsoft.com/office/drawing/2014/main" id="{F2D0EED0-5597-49AC-B3C6-A03E4F9735CD}"/>
              </a:ext>
            </a:extLst>
          </p:cNvPr>
          <p:cNvSpPr/>
          <p:nvPr/>
        </p:nvSpPr>
        <p:spPr>
          <a:xfrm>
            <a:off x="1417441" y="5379633"/>
            <a:ext cx="1908000" cy="259140"/>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Dikdörtgen 35">
            <a:extLst>
              <a:ext uri="{FF2B5EF4-FFF2-40B4-BE49-F238E27FC236}">
                <a16:creationId xmlns:a16="http://schemas.microsoft.com/office/drawing/2014/main" id="{88E61182-705D-4CC0-939B-9F46C5D3165B}"/>
              </a:ext>
            </a:extLst>
          </p:cNvPr>
          <p:cNvSpPr/>
          <p:nvPr/>
        </p:nvSpPr>
        <p:spPr>
          <a:xfrm>
            <a:off x="2478803" y="5058162"/>
            <a:ext cx="536448" cy="259140"/>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Dikdörtgen 34">
            <a:extLst>
              <a:ext uri="{FF2B5EF4-FFF2-40B4-BE49-F238E27FC236}">
                <a16:creationId xmlns:a16="http://schemas.microsoft.com/office/drawing/2014/main" id="{D2E857A9-8889-4F1B-845A-D2B762BB0696}"/>
              </a:ext>
            </a:extLst>
          </p:cNvPr>
          <p:cNvSpPr/>
          <p:nvPr/>
        </p:nvSpPr>
        <p:spPr>
          <a:xfrm>
            <a:off x="2517355" y="5689529"/>
            <a:ext cx="648000" cy="259140"/>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C0E2F7BE-B3E2-493F-9715-E7C9A3E170E4}"/>
              </a:ext>
            </a:extLst>
          </p:cNvPr>
          <p:cNvSpPr txBox="1"/>
          <p:nvPr/>
        </p:nvSpPr>
        <p:spPr>
          <a:xfrm>
            <a:off x="773723" y="539262"/>
            <a:ext cx="2655277" cy="261610"/>
          </a:xfrm>
          <a:prstGeom prst="rect">
            <a:avLst/>
          </a:prstGeom>
          <a:noFill/>
        </p:spPr>
        <p:txBody>
          <a:bodyPr wrap="square" rtlCol="0">
            <a:spAutoFit/>
          </a:bodyPr>
          <a:lstStyle/>
          <a:p>
            <a:r>
              <a:rPr lang="tr-TR" sz="1100" dirty="0">
                <a:latin typeface="Rajdhani SemiBold" panose="02000000000000000000" pitchFamily="2" charset="-94"/>
                <a:cs typeface="Rajdhani SemiBold" panose="02000000000000000000" pitchFamily="2" charset="-94"/>
              </a:rPr>
              <a:t>GİGDER | April 2020</a:t>
            </a:r>
          </a:p>
        </p:txBody>
      </p:sp>
      <p:sp>
        <p:nvSpPr>
          <p:cNvPr id="7" name="Dikdörtgen 6">
            <a:extLst>
              <a:ext uri="{FF2B5EF4-FFF2-40B4-BE49-F238E27FC236}">
                <a16:creationId xmlns:a16="http://schemas.microsoft.com/office/drawing/2014/main" id="{66466752-3F4D-4BEE-ADB6-8FBA90E69221}"/>
              </a:ext>
            </a:extLst>
          </p:cNvPr>
          <p:cNvSpPr/>
          <p:nvPr/>
        </p:nvSpPr>
        <p:spPr>
          <a:xfrm>
            <a:off x="773722" y="809493"/>
            <a:ext cx="5627077" cy="369332"/>
          </a:xfrm>
          <a:prstGeom prst="rect">
            <a:avLst/>
          </a:prstGeom>
        </p:spPr>
        <p:txBody>
          <a:bodyPr wrap="square">
            <a:spAutoFit/>
          </a:bodyPr>
          <a:lstStyle/>
          <a:p>
            <a:pPr>
              <a:spcAft>
                <a:spcPts val="1000"/>
              </a:spcAft>
            </a:pPr>
            <a:r>
              <a:rPr lang="tr-TR" b="1" dirty="0" err="1">
                <a:latin typeface="Rajdhani Bold" panose="02000000000000000000" pitchFamily="2" charset="-94"/>
                <a:ea typeface="Times New Roman" panose="02020603050405020304" pitchFamily="18" charset="0"/>
                <a:cs typeface="Rajdhani Bold" panose="02000000000000000000" pitchFamily="2" charset="-94"/>
              </a:rPr>
              <a:t>Turkish</a:t>
            </a:r>
            <a:r>
              <a:rPr lang="tr-TR" b="1" dirty="0">
                <a:latin typeface="Rajdhani Bold" panose="02000000000000000000" pitchFamily="2" charset="-94"/>
                <a:ea typeface="Times New Roman" panose="02020603050405020304" pitchFamily="18" charset="0"/>
                <a:cs typeface="Rajdhani Bold" panose="02000000000000000000" pitchFamily="2" charset="-94"/>
              </a:rPr>
              <a:t> Real </a:t>
            </a:r>
            <a:r>
              <a:rPr lang="tr-TR" b="1" dirty="0" err="1">
                <a:latin typeface="Rajdhani Bold" panose="02000000000000000000" pitchFamily="2" charset="-94"/>
                <a:ea typeface="Times New Roman" panose="02020603050405020304" pitchFamily="18" charset="0"/>
                <a:cs typeface="Rajdhani Bold" panose="02000000000000000000" pitchFamily="2" charset="-94"/>
              </a:rPr>
              <a:t>Estate</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Sector</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After</a:t>
            </a:r>
            <a:r>
              <a:rPr lang="tr-TR" b="1" dirty="0">
                <a:latin typeface="Rajdhani Bold" panose="02000000000000000000" pitchFamily="2" charset="-94"/>
                <a:ea typeface="Times New Roman" panose="02020603050405020304" pitchFamily="18" charset="0"/>
                <a:cs typeface="Rajdhani Bold" panose="02000000000000000000" pitchFamily="2" charset="-94"/>
              </a:rPr>
              <a:t> Covid-19</a:t>
            </a:r>
            <a:endParaRPr lang="tr-TR" dirty="0">
              <a:latin typeface="Rajdhani Bold" panose="02000000000000000000" pitchFamily="2" charset="-94"/>
              <a:ea typeface="Times New Roman" panose="02020603050405020304" pitchFamily="18" charset="0"/>
              <a:cs typeface="Rajdhani Bold" panose="02000000000000000000" pitchFamily="2" charset="-94"/>
            </a:endParaRPr>
          </a:p>
        </p:txBody>
      </p:sp>
      <p:cxnSp>
        <p:nvCxnSpPr>
          <p:cNvPr id="6" name="Düz Bağlayıcı 5">
            <a:extLst>
              <a:ext uri="{FF2B5EF4-FFF2-40B4-BE49-F238E27FC236}">
                <a16:creationId xmlns:a16="http://schemas.microsoft.com/office/drawing/2014/main" id="{6169BBD5-50A7-4DC0-BB80-DA28E4C515B4}"/>
              </a:ext>
            </a:extLst>
          </p:cNvPr>
          <p:cNvCxnSpPr/>
          <p:nvPr/>
        </p:nvCxnSpPr>
        <p:spPr>
          <a:xfrm>
            <a:off x="1550768" y="6060344"/>
            <a:ext cx="4248148" cy="0"/>
          </a:xfrm>
          <a:prstGeom prst="line">
            <a:avLst/>
          </a:prstGeom>
          <a:ln w="12700">
            <a:solidFill>
              <a:srgbClr val="FECD3D"/>
            </a:solidFill>
          </a:ln>
        </p:spPr>
        <p:style>
          <a:lnRef idx="1">
            <a:schemeClr val="accent1"/>
          </a:lnRef>
          <a:fillRef idx="0">
            <a:schemeClr val="accent1"/>
          </a:fillRef>
          <a:effectRef idx="0">
            <a:schemeClr val="accent1"/>
          </a:effectRef>
          <a:fontRef idx="minor">
            <a:schemeClr val="tx1"/>
          </a:fontRef>
        </p:style>
      </p:cxnSp>
      <p:cxnSp>
        <p:nvCxnSpPr>
          <p:cNvPr id="31" name="Düz Bağlayıcı 30">
            <a:extLst>
              <a:ext uri="{FF2B5EF4-FFF2-40B4-BE49-F238E27FC236}">
                <a16:creationId xmlns:a16="http://schemas.microsoft.com/office/drawing/2014/main" id="{67A329A8-8D3F-4198-BFAC-B27A10175887}"/>
              </a:ext>
            </a:extLst>
          </p:cNvPr>
          <p:cNvCxnSpPr/>
          <p:nvPr/>
        </p:nvCxnSpPr>
        <p:spPr>
          <a:xfrm>
            <a:off x="1550768" y="6405926"/>
            <a:ext cx="4248148" cy="0"/>
          </a:xfrm>
          <a:prstGeom prst="line">
            <a:avLst/>
          </a:prstGeom>
          <a:ln w="12700">
            <a:solidFill>
              <a:srgbClr val="FECD3D"/>
            </a:solidFill>
            <a:prstDash val="dash"/>
          </a:ln>
        </p:spPr>
        <p:style>
          <a:lnRef idx="1">
            <a:schemeClr val="accent1"/>
          </a:lnRef>
          <a:fillRef idx="0">
            <a:schemeClr val="accent1"/>
          </a:fillRef>
          <a:effectRef idx="0">
            <a:schemeClr val="accent1"/>
          </a:effectRef>
          <a:fontRef idx="minor">
            <a:schemeClr val="tx1"/>
          </a:fontRef>
        </p:style>
      </p:cxnSp>
      <p:sp>
        <p:nvSpPr>
          <p:cNvPr id="9" name="Dikdörtgen 8">
            <a:extLst>
              <a:ext uri="{FF2B5EF4-FFF2-40B4-BE49-F238E27FC236}">
                <a16:creationId xmlns:a16="http://schemas.microsoft.com/office/drawing/2014/main" id="{FACBBE94-69C1-4356-9CE0-7FC21DF28E35}"/>
              </a:ext>
            </a:extLst>
          </p:cNvPr>
          <p:cNvSpPr/>
          <p:nvPr/>
        </p:nvSpPr>
        <p:spPr>
          <a:xfrm>
            <a:off x="773723" y="6068197"/>
            <a:ext cx="5696538" cy="573298"/>
          </a:xfrm>
          <a:prstGeom prst="rect">
            <a:avLst/>
          </a:prstGeom>
        </p:spPr>
        <p:txBody>
          <a:bodyPr wrap="square">
            <a:spAutoFit/>
          </a:bodyPr>
          <a:lstStyle/>
          <a:p>
            <a:pPr algn="ctr">
              <a:lnSpc>
                <a:spcPct val="115000"/>
              </a:lnSpc>
              <a:spcAft>
                <a:spcPts val="1000"/>
              </a:spcAft>
            </a:pPr>
            <a:r>
              <a:rPr lang="en-US" sz="1400" b="1" dirty="0">
                <a:latin typeface="Rajdhani Bold" panose="02000000000000000000" pitchFamily="2" charset="-94"/>
                <a:ea typeface="Times New Roman" panose="02020603050405020304" pitchFamily="18" charset="0"/>
                <a:cs typeface="Rajdhani Bold" panose="02000000000000000000" pitchFamily="2" charset="-94"/>
              </a:rPr>
              <a:t>Revenue from Overseas Real Estate Sales to Foreigners by Years</a:t>
            </a:r>
            <a:r>
              <a:rPr lang="tr-TR" sz="1400" b="1" dirty="0">
                <a:latin typeface="Rajdhani Bold" panose="02000000000000000000" pitchFamily="2" charset="-94"/>
                <a:ea typeface="Times New Roman" panose="02020603050405020304" pitchFamily="18" charset="0"/>
                <a:cs typeface="Rajdhani Bold" panose="02000000000000000000" pitchFamily="2" charset="-94"/>
              </a:rPr>
              <a:t> (2015-2019)</a:t>
            </a:r>
            <a:endParaRPr lang="tr-TR" sz="1400" dirty="0">
              <a:latin typeface="Rajdhani Bold" panose="02000000000000000000" pitchFamily="2" charset="-94"/>
              <a:ea typeface="Times New Roman" panose="02020603050405020304" pitchFamily="18" charset="0"/>
              <a:cs typeface="Rajdhani Bold" panose="02000000000000000000" pitchFamily="2" charset="-94"/>
            </a:endParaRPr>
          </a:p>
        </p:txBody>
      </p:sp>
      <p:sp>
        <p:nvSpPr>
          <p:cNvPr id="11" name="Dikdörtgen 10">
            <a:extLst>
              <a:ext uri="{FF2B5EF4-FFF2-40B4-BE49-F238E27FC236}">
                <a16:creationId xmlns:a16="http://schemas.microsoft.com/office/drawing/2014/main" id="{F55C4486-F0A6-4130-A41D-5E694DC141A2}"/>
              </a:ext>
            </a:extLst>
          </p:cNvPr>
          <p:cNvSpPr/>
          <p:nvPr/>
        </p:nvSpPr>
        <p:spPr>
          <a:xfrm>
            <a:off x="723412" y="1347790"/>
            <a:ext cx="5411178" cy="3316526"/>
          </a:xfrm>
          <a:prstGeom prst="rect">
            <a:avLst/>
          </a:prstGeom>
          <a:solidFill>
            <a:schemeClr val="tx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5" name="Grafik 14">
            <a:extLst>
              <a:ext uri="{FF2B5EF4-FFF2-40B4-BE49-F238E27FC236}">
                <a16:creationId xmlns:a16="http://schemas.microsoft.com/office/drawing/2014/main" id="{2E255B2C-F8CD-4594-913B-FC19F3E86E19}"/>
              </a:ext>
            </a:extLst>
          </p:cNvPr>
          <p:cNvGraphicFramePr/>
          <p:nvPr>
            <p:extLst>
              <p:ext uri="{D42A27DB-BD31-4B8C-83A1-F6EECF244321}">
                <p14:modId xmlns:p14="http://schemas.microsoft.com/office/powerpoint/2010/main" val="2077484386"/>
              </p:ext>
            </p:extLst>
          </p:nvPr>
        </p:nvGraphicFramePr>
        <p:xfrm>
          <a:off x="0" y="6435789"/>
          <a:ext cx="6858000" cy="2930946"/>
        </p:xfrm>
        <a:graphic>
          <a:graphicData uri="http://schemas.openxmlformats.org/drawingml/2006/chart">
            <c:chart xmlns:c="http://schemas.openxmlformats.org/drawingml/2006/chart" xmlns:r="http://schemas.openxmlformats.org/officeDocument/2006/relationships" r:id="rId4"/>
          </a:graphicData>
        </a:graphic>
      </p:graphicFrame>
      <p:sp>
        <p:nvSpPr>
          <p:cNvPr id="17" name="Dikdörtgen 16">
            <a:extLst>
              <a:ext uri="{FF2B5EF4-FFF2-40B4-BE49-F238E27FC236}">
                <a16:creationId xmlns:a16="http://schemas.microsoft.com/office/drawing/2014/main" id="{3BD4B67D-3FDF-4EC2-86D3-19E60E3694EB}"/>
              </a:ext>
            </a:extLst>
          </p:cNvPr>
          <p:cNvSpPr/>
          <p:nvPr/>
        </p:nvSpPr>
        <p:spPr>
          <a:xfrm>
            <a:off x="773722" y="5689529"/>
            <a:ext cx="1188000" cy="259140"/>
          </a:xfrm>
          <a:prstGeom prst="rect">
            <a:avLst/>
          </a:prstGeom>
          <a:solidFill>
            <a:srgbClr val="FEC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a:extLst>
              <a:ext uri="{FF2B5EF4-FFF2-40B4-BE49-F238E27FC236}">
                <a16:creationId xmlns:a16="http://schemas.microsoft.com/office/drawing/2014/main" id="{84862224-0847-4354-88B1-766CAE1D8D85}"/>
              </a:ext>
            </a:extLst>
          </p:cNvPr>
          <p:cNvSpPr/>
          <p:nvPr/>
        </p:nvSpPr>
        <p:spPr>
          <a:xfrm>
            <a:off x="0" y="5016956"/>
            <a:ext cx="6858000" cy="1015663"/>
          </a:xfrm>
          <a:prstGeom prst="rect">
            <a:avLst/>
          </a:prstGeom>
        </p:spPr>
        <p:txBody>
          <a:bodyPr wrap="square">
            <a:spAutoFit/>
          </a:bodyPr>
          <a:lstStyle/>
          <a:p>
            <a:pPr algn="ctr"/>
            <a:r>
              <a:rPr lang="en-US" sz="2000" dirty="0">
                <a:latin typeface="Rajdhani Bold" panose="02000000000000000000" pitchFamily="2" charset="-94"/>
                <a:ea typeface="Times New Roman" panose="02020603050405020304" pitchFamily="18" charset="0"/>
                <a:cs typeface="Rajdhani Bold" panose="02000000000000000000" pitchFamily="2" charset="-94"/>
              </a:rPr>
              <a:t>According to the analysis of GIGDER, 6.7 billion dollars of </a:t>
            </a:r>
            <a:r>
              <a:rPr lang="tr-TR" sz="2000" dirty="0" err="1">
                <a:latin typeface="Rajdhani Bold" panose="02000000000000000000" pitchFamily="2" charset="-94"/>
                <a:ea typeface="Times New Roman" panose="02020603050405020304" pitchFamily="18" charset="0"/>
                <a:cs typeface="Rajdhani Bold" panose="02000000000000000000" pitchFamily="2" charset="-94"/>
              </a:rPr>
              <a:t>revenue</a:t>
            </a:r>
            <a:r>
              <a:rPr lang="en-US" sz="2000" dirty="0">
                <a:latin typeface="Rajdhani Bold" panose="02000000000000000000" pitchFamily="2" charset="-94"/>
                <a:ea typeface="Times New Roman" panose="02020603050405020304" pitchFamily="18" charset="0"/>
                <a:cs typeface="Rajdhani Bold" panose="02000000000000000000" pitchFamily="2" charset="-94"/>
              </a:rPr>
              <a:t> was obtained from the overseas sale of real estate in 2019. In the last 5 years, revenue has increased by 59.5%.</a:t>
            </a:r>
            <a:endParaRPr lang="tr-TR" sz="2000" dirty="0">
              <a:latin typeface="Rajdhani Bold" panose="02000000000000000000" pitchFamily="2" charset="-94"/>
              <a:cs typeface="Rajdhani Bold" panose="02000000000000000000" pitchFamily="2" charset="-94"/>
            </a:endParaRPr>
          </a:p>
        </p:txBody>
      </p:sp>
      <p:pic>
        <p:nvPicPr>
          <p:cNvPr id="16" name="Picture 2" descr="Gayrimenkul Yurt Dışı Tanıtım Derneği | LinkedIn">
            <a:extLst>
              <a:ext uri="{FF2B5EF4-FFF2-40B4-BE49-F238E27FC236}">
                <a16:creationId xmlns:a16="http://schemas.microsoft.com/office/drawing/2014/main" id="{7F25685A-E224-4A4B-9AFB-DC5E33DD8BB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659" y="62984"/>
            <a:ext cx="1130341" cy="37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5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B4777364-5509-44A4-BAFA-720272C798CB}"/>
              </a:ext>
            </a:extLst>
          </p:cNvPr>
          <p:cNvPicPr>
            <a:picLocks noChangeAspect="1"/>
          </p:cNvPicPr>
          <p:nvPr/>
        </p:nvPicPr>
        <p:blipFill>
          <a:blip r:embed="rId2"/>
          <a:stretch>
            <a:fillRect/>
          </a:stretch>
        </p:blipFill>
        <p:spPr>
          <a:xfrm>
            <a:off x="-1" y="-132"/>
            <a:ext cx="6876113" cy="9906132"/>
          </a:xfrm>
          <a:prstGeom prst="rect">
            <a:avLst/>
          </a:prstGeom>
        </p:spPr>
      </p:pic>
      <p:sp>
        <p:nvSpPr>
          <p:cNvPr id="8" name="Metin kutusu 7">
            <a:extLst>
              <a:ext uri="{FF2B5EF4-FFF2-40B4-BE49-F238E27FC236}">
                <a16:creationId xmlns:a16="http://schemas.microsoft.com/office/drawing/2014/main" id="{C0E2F7BE-B3E2-493F-9715-E7C9A3E170E4}"/>
              </a:ext>
            </a:extLst>
          </p:cNvPr>
          <p:cNvSpPr txBox="1"/>
          <p:nvPr/>
        </p:nvSpPr>
        <p:spPr>
          <a:xfrm>
            <a:off x="773723" y="539262"/>
            <a:ext cx="2655277" cy="261610"/>
          </a:xfrm>
          <a:prstGeom prst="rect">
            <a:avLst/>
          </a:prstGeom>
          <a:noFill/>
        </p:spPr>
        <p:txBody>
          <a:bodyPr wrap="square" rtlCol="0">
            <a:spAutoFit/>
          </a:bodyPr>
          <a:lstStyle/>
          <a:p>
            <a:r>
              <a:rPr lang="tr-TR" sz="1100" dirty="0">
                <a:latin typeface="Rajdhani SemiBold" panose="02000000000000000000" pitchFamily="2" charset="-94"/>
                <a:cs typeface="Rajdhani SemiBold" panose="02000000000000000000" pitchFamily="2" charset="-94"/>
              </a:rPr>
              <a:t>GİGDER | April 2020</a:t>
            </a:r>
          </a:p>
        </p:txBody>
      </p:sp>
      <p:sp>
        <p:nvSpPr>
          <p:cNvPr id="7" name="Dikdörtgen 6">
            <a:extLst>
              <a:ext uri="{FF2B5EF4-FFF2-40B4-BE49-F238E27FC236}">
                <a16:creationId xmlns:a16="http://schemas.microsoft.com/office/drawing/2014/main" id="{66466752-3F4D-4BEE-ADB6-8FBA90E69221}"/>
              </a:ext>
            </a:extLst>
          </p:cNvPr>
          <p:cNvSpPr/>
          <p:nvPr/>
        </p:nvSpPr>
        <p:spPr>
          <a:xfrm>
            <a:off x="773722" y="809493"/>
            <a:ext cx="5627077" cy="369332"/>
          </a:xfrm>
          <a:prstGeom prst="rect">
            <a:avLst/>
          </a:prstGeom>
        </p:spPr>
        <p:txBody>
          <a:bodyPr wrap="square">
            <a:spAutoFit/>
          </a:bodyPr>
          <a:lstStyle/>
          <a:p>
            <a:pPr>
              <a:spcAft>
                <a:spcPts val="1000"/>
              </a:spcAft>
            </a:pPr>
            <a:r>
              <a:rPr lang="tr-TR" b="1" dirty="0" err="1">
                <a:latin typeface="Rajdhani Bold" panose="02000000000000000000" pitchFamily="2" charset="-94"/>
                <a:ea typeface="Times New Roman" panose="02020603050405020304" pitchFamily="18" charset="0"/>
                <a:cs typeface="Rajdhani Bold" panose="02000000000000000000" pitchFamily="2" charset="-94"/>
              </a:rPr>
              <a:t>Turkish</a:t>
            </a:r>
            <a:r>
              <a:rPr lang="tr-TR" b="1" dirty="0">
                <a:latin typeface="Rajdhani Bold" panose="02000000000000000000" pitchFamily="2" charset="-94"/>
                <a:ea typeface="Times New Roman" panose="02020603050405020304" pitchFamily="18" charset="0"/>
                <a:cs typeface="Rajdhani Bold" panose="02000000000000000000" pitchFamily="2" charset="-94"/>
              </a:rPr>
              <a:t> Real </a:t>
            </a:r>
            <a:r>
              <a:rPr lang="tr-TR" b="1" dirty="0" err="1">
                <a:latin typeface="Rajdhani Bold" panose="02000000000000000000" pitchFamily="2" charset="-94"/>
                <a:ea typeface="Times New Roman" panose="02020603050405020304" pitchFamily="18" charset="0"/>
                <a:cs typeface="Rajdhani Bold" panose="02000000000000000000" pitchFamily="2" charset="-94"/>
              </a:rPr>
              <a:t>Estate</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Sector</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After</a:t>
            </a:r>
            <a:r>
              <a:rPr lang="tr-TR" b="1" dirty="0">
                <a:latin typeface="Rajdhani Bold" panose="02000000000000000000" pitchFamily="2" charset="-94"/>
                <a:ea typeface="Times New Roman" panose="02020603050405020304" pitchFamily="18" charset="0"/>
                <a:cs typeface="Rajdhani Bold" panose="02000000000000000000" pitchFamily="2" charset="-94"/>
              </a:rPr>
              <a:t> Covid-19</a:t>
            </a:r>
            <a:endParaRPr lang="tr-TR" dirty="0">
              <a:latin typeface="Rajdhani Bold" panose="02000000000000000000" pitchFamily="2" charset="-94"/>
              <a:ea typeface="Times New Roman" panose="02020603050405020304" pitchFamily="18" charset="0"/>
              <a:cs typeface="Rajdhani Bold" panose="02000000000000000000" pitchFamily="2" charset="-94"/>
            </a:endParaRPr>
          </a:p>
        </p:txBody>
      </p:sp>
      <p:sp>
        <p:nvSpPr>
          <p:cNvPr id="3" name="Dikdörtgen 2">
            <a:extLst>
              <a:ext uri="{FF2B5EF4-FFF2-40B4-BE49-F238E27FC236}">
                <a16:creationId xmlns:a16="http://schemas.microsoft.com/office/drawing/2014/main" id="{B88B27D0-D862-4586-8E62-5758C47267EE}"/>
              </a:ext>
            </a:extLst>
          </p:cNvPr>
          <p:cNvSpPr/>
          <p:nvPr/>
        </p:nvSpPr>
        <p:spPr>
          <a:xfrm>
            <a:off x="364656" y="1340134"/>
            <a:ext cx="6036143" cy="2878673"/>
          </a:xfrm>
          <a:prstGeom prst="rect">
            <a:avLst/>
          </a:prstGeom>
        </p:spPr>
        <p:txBody>
          <a:bodyPr wrap="square">
            <a:spAutoFit/>
          </a:bodyPr>
          <a:lstStyle/>
          <a:p>
            <a:pPr>
              <a:lnSpc>
                <a:spcPct val="115000"/>
              </a:lnSpc>
              <a:spcAft>
                <a:spcPts val="1000"/>
              </a:spcAft>
            </a:pPr>
            <a:r>
              <a:rPr lang="en-US" sz="1400" b="1" dirty="0">
                <a:latin typeface="Rajdhani Bold" panose="02000000000000000000" pitchFamily="2" charset="-94"/>
                <a:ea typeface="Times New Roman" panose="02020603050405020304" pitchFamily="18" charset="0"/>
                <a:cs typeface="Rajdhani Bold" panose="02000000000000000000" pitchFamily="2" charset="-94"/>
              </a:rPr>
              <a:t>First Quarter Indicators of 2020: Big growth until the second half of </a:t>
            </a:r>
            <a:r>
              <a:rPr lang="tr-TR" sz="1400" b="1" dirty="0">
                <a:latin typeface="Rajdhani Bold" panose="02000000000000000000" pitchFamily="2" charset="-94"/>
                <a:ea typeface="Times New Roman" panose="02020603050405020304" pitchFamily="18" charset="0"/>
                <a:cs typeface="Rajdhani Bold" panose="02000000000000000000" pitchFamily="2" charset="-94"/>
              </a:rPr>
              <a:t>m</a:t>
            </a:r>
            <a:r>
              <a:rPr lang="en-US" sz="1400" b="1" dirty="0">
                <a:latin typeface="Rajdhani Bold" panose="02000000000000000000" pitchFamily="2" charset="-94"/>
                <a:ea typeface="Times New Roman" panose="02020603050405020304" pitchFamily="18" charset="0"/>
                <a:cs typeface="Rajdhani Bold" panose="02000000000000000000" pitchFamily="2" charset="-94"/>
              </a:rPr>
              <a:t>arch</a:t>
            </a:r>
          </a:p>
          <a:p>
            <a:pPr>
              <a:lnSpc>
                <a:spcPct val="150000"/>
              </a:lnSpc>
              <a:spcAft>
                <a:spcPts val="1000"/>
              </a:spcAft>
            </a:pPr>
            <a:endParaRPr lang="tr-TR" sz="100" dirty="0">
              <a:latin typeface="Rajdhani Bold" panose="02000000000000000000" pitchFamily="2" charset="-94"/>
              <a:ea typeface="Times New Roman" panose="02020603050405020304" pitchFamily="18" charset="0"/>
              <a:cs typeface="Rajdhani Bold" panose="02000000000000000000" pitchFamily="2" charset="-94"/>
            </a:endParaRPr>
          </a:p>
          <a:p>
            <a:pPr marL="342900" lvl="0" indent="-342900" algn="just">
              <a:lnSpc>
                <a:spcPct val="150000"/>
              </a:lnSpc>
              <a:spcAft>
                <a:spcPts val="0"/>
              </a:spcAft>
              <a:buClr>
                <a:srgbClr val="FECD3D"/>
              </a:buClr>
              <a:buSzPct val="124000"/>
              <a:buFont typeface="Wingdings" panose="05000000000000000000" pitchFamily="2" charset="2"/>
              <a:buChar char="§"/>
            </a:pP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It is observed that real estate sector get off o good start in 2020 with optimistic climate in Turkey.</a:t>
            </a:r>
            <a:endParaRPr lang="tr-TR" sz="1100" dirty="0">
              <a:latin typeface="Rajdhani SemiBold" panose="02000000000000000000" pitchFamily="2" charset="-94"/>
              <a:ea typeface="Times New Roman" panose="02020603050405020304" pitchFamily="18" charset="0"/>
              <a:cs typeface="Rajdhani SemiBold" panose="02000000000000000000" pitchFamily="2" charset="-94"/>
            </a:endParaRPr>
          </a:p>
          <a:p>
            <a:pPr marL="342900" lvl="0" indent="-342900" algn="just">
              <a:lnSpc>
                <a:spcPct val="150000"/>
              </a:lnSpc>
              <a:spcAft>
                <a:spcPts val="0"/>
              </a:spcAft>
              <a:buClr>
                <a:srgbClr val="FECD3D"/>
              </a:buClr>
              <a:buSzPct val="124000"/>
              <a:buFont typeface="Wingdings" panose="05000000000000000000" pitchFamily="2" charset="2"/>
              <a:buChar char="§"/>
            </a:pPr>
            <a:r>
              <a:rPr lang="tr-TR" sz="1100" dirty="0" err="1">
                <a:latin typeface="Rajdhani SemiBold" panose="02000000000000000000" pitchFamily="2" charset="-94"/>
                <a:ea typeface="Times New Roman" panose="02020603050405020304" pitchFamily="18" charset="0"/>
                <a:cs typeface="Rajdhani SemiBold" panose="02000000000000000000" pitchFamily="2" charset="-94"/>
              </a:rPr>
              <a:t>While</a:t>
            </a:r>
            <a:r>
              <a:rPr lang="tr-TR" sz="1100" dirty="0">
                <a:latin typeface="Rajdhani SemiBold" panose="02000000000000000000" pitchFamily="2" charset="-94"/>
                <a:ea typeface="Times New Roman" panose="02020603050405020304" pitchFamily="18" charset="0"/>
                <a:cs typeface="Rajdhani SemiBold" panose="02000000000000000000" pitchFamily="2" charset="-94"/>
              </a:rPr>
              <a:t> t</a:t>
            </a: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he sales, which were 256 </a:t>
            </a:r>
            <a:r>
              <a:rPr lang="tr-TR" sz="1100" dirty="0">
                <a:latin typeface="Rajdhani SemiBold" panose="02000000000000000000" pitchFamily="2" charset="-94"/>
                <a:ea typeface="Times New Roman" panose="02020603050405020304" pitchFamily="18" charset="0"/>
                <a:cs typeface="Rajdhani SemiBold" panose="02000000000000000000" pitchFamily="2" charset="-94"/>
              </a:rPr>
              <a:t>.</a:t>
            </a: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433 </a:t>
            </a:r>
            <a:r>
              <a:rPr lang="tr-TR" sz="1100" dirty="0">
                <a:latin typeface="Rajdhani SemiBold" panose="02000000000000000000" pitchFamily="2" charset="-94"/>
                <a:ea typeface="Times New Roman" panose="02020603050405020304" pitchFamily="18" charset="0"/>
                <a:cs typeface="Rajdhani SemiBold" panose="02000000000000000000" pitchFamily="2" charset="-94"/>
              </a:rPr>
              <a:t>in </a:t>
            </a: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the first quarter of 2019, </a:t>
            </a:r>
            <a:r>
              <a:rPr lang="tr-TR" sz="1100" dirty="0" err="1">
                <a:latin typeface="Rajdhani SemiBold" panose="02000000000000000000" pitchFamily="2" charset="-94"/>
                <a:ea typeface="Times New Roman" panose="02020603050405020304" pitchFamily="18" charset="0"/>
                <a:cs typeface="Rajdhani SemiBold" panose="02000000000000000000" pitchFamily="2" charset="-94"/>
              </a:rPr>
              <a:t>have</a:t>
            </a:r>
            <a:r>
              <a:rPr lang="tr-TR" sz="11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1100" dirty="0" err="1">
                <a:latin typeface="Rajdhani SemiBold" panose="02000000000000000000" pitchFamily="2" charset="-94"/>
                <a:ea typeface="Times New Roman" panose="02020603050405020304" pitchFamily="18" charset="0"/>
                <a:cs typeface="Rajdhani SemiBold" panose="02000000000000000000" pitchFamily="2" charset="-94"/>
              </a:rPr>
              <a:t>been</a:t>
            </a: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 341</a:t>
            </a:r>
            <a:r>
              <a:rPr lang="tr-TR" sz="1100" dirty="0">
                <a:latin typeface="Rajdhani SemiBold" panose="02000000000000000000" pitchFamily="2" charset="-94"/>
                <a:ea typeface="Times New Roman" panose="02020603050405020304" pitchFamily="18" charset="0"/>
                <a:cs typeface="Rajdhani SemiBold" panose="02000000000000000000" pitchFamily="2" charset="-94"/>
              </a:rPr>
              <a:t>.0</a:t>
            </a: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38 in the first quarter of 2020, with an increase of approximately 33%.</a:t>
            </a:r>
            <a:endParaRPr lang="tr-TR" sz="1100" dirty="0">
              <a:latin typeface="Rajdhani SemiBold" panose="02000000000000000000" pitchFamily="2" charset="-94"/>
              <a:ea typeface="Times New Roman" panose="02020603050405020304" pitchFamily="18" charset="0"/>
              <a:cs typeface="Rajdhani SemiBold" panose="02000000000000000000" pitchFamily="2" charset="-94"/>
            </a:endParaRPr>
          </a:p>
          <a:p>
            <a:pPr marL="342900" lvl="0" indent="-342900" algn="just">
              <a:lnSpc>
                <a:spcPct val="150000"/>
              </a:lnSpc>
              <a:spcAft>
                <a:spcPts val="0"/>
              </a:spcAft>
              <a:buClr>
                <a:srgbClr val="FECD3D"/>
              </a:buClr>
              <a:buSzPct val="124000"/>
              <a:buFont typeface="Wingdings" panose="05000000000000000000" pitchFamily="2" charset="2"/>
              <a:buChar char="§"/>
            </a:pPr>
            <a:r>
              <a:rPr lang="tr-TR" sz="1100" dirty="0" err="1">
                <a:latin typeface="Rajdhani SemiBold" panose="02000000000000000000" pitchFamily="2" charset="-94"/>
              </a:rPr>
              <a:t>With</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announcement</a:t>
            </a:r>
            <a:r>
              <a:rPr lang="tr-TR" sz="1100" dirty="0">
                <a:latin typeface="Rajdhani SemiBold" panose="02000000000000000000" pitchFamily="2" charset="-94"/>
              </a:rPr>
              <a:t> of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first</a:t>
            </a:r>
            <a:r>
              <a:rPr lang="tr-TR" sz="1100" dirty="0">
                <a:latin typeface="Rajdhani SemiBold" panose="02000000000000000000" pitchFamily="2" charset="-94"/>
              </a:rPr>
              <a:t> </a:t>
            </a:r>
            <a:r>
              <a:rPr lang="tr-TR" sz="1100" dirty="0" err="1">
                <a:latin typeface="Rajdhani SemiBold" panose="02000000000000000000" pitchFamily="2" charset="-94"/>
              </a:rPr>
              <a:t>case</a:t>
            </a:r>
            <a:r>
              <a:rPr lang="tr-TR" sz="1100" dirty="0">
                <a:latin typeface="Rajdhani SemiBold" panose="02000000000000000000" pitchFamily="2" charset="-94"/>
              </a:rPr>
              <a:t> in </a:t>
            </a:r>
            <a:r>
              <a:rPr lang="tr-TR" sz="1100" dirty="0" err="1">
                <a:latin typeface="Rajdhani SemiBold" panose="02000000000000000000" pitchFamily="2" charset="-94"/>
              </a:rPr>
              <a:t>March</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pace</a:t>
            </a:r>
            <a:r>
              <a:rPr lang="tr-TR" sz="1100" dirty="0">
                <a:latin typeface="Rajdhani SemiBold" panose="02000000000000000000" pitchFamily="2" charset="-94"/>
              </a:rPr>
              <a:t> of </a:t>
            </a:r>
            <a:r>
              <a:rPr lang="tr-TR" sz="1100" dirty="0" err="1">
                <a:latin typeface="Rajdhani SemiBold" panose="02000000000000000000" pitchFamily="2" charset="-94"/>
              </a:rPr>
              <a:t>real</a:t>
            </a:r>
            <a:r>
              <a:rPr lang="tr-TR" sz="1100" dirty="0">
                <a:latin typeface="Rajdhani SemiBold" panose="02000000000000000000" pitchFamily="2" charset="-94"/>
              </a:rPr>
              <a:t> </a:t>
            </a:r>
            <a:r>
              <a:rPr lang="tr-TR" sz="1100" dirty="0" err="1">
                <a:latin typeface="Rajdhani SemiBold" panose="02000000000000000000" pitchFamily="2" charset="-94"/>
              </a:rPr>
              <a:t>estate</a:t>
            </a:r>
            <a:r>
              <a:rPr lang="tr-TR" sz="1100" dirty="0">
                <a:latin typeface="Rajdhani SemiBold" panose="02000000000000000000" pitchFamily="2" charset="-94"/>
              </a:rPr>
              <a:t> </a:t>
            </a:r>
            <a:r>
              <a:rPr lang="tr-TR" sz="1100" dirty="0" err="1">
                <a:latin typeface="Rajdhani SemiBold" panose="02000000000000000000" pitchFamily="2" charset="-94"/>
              </a:rPr>
              <a:t>sales</a:t>
            </a:r>
            <a:r>
              <a:rPr lang="tr-TR" sz="1100" dirty="0">
                <a:latin typeface="Rajdhani SemiBold" panose="02000000000000000000" pitchFamily="2" charset="-94"/>
              </a:rPr>
              <a:t> </a:t>
            </a:r>
            <a:r>
              <a:rPr lang="tr-TR" sz="1100" dirty="0" err="1">
                <a:latin typeface="Rajdhani SemiBold" panose="02000000000000000000" pitchFamily="2" charset="-94"/>
              </a:rPr>
              <a:t>decreased</a:t>
            </a:r>
            <a:r>
              <a:rPr lang="tr-TR" sz="1100" dirty="0">
                <a:latin typeface="Rajdhani SemiBold" panose="02000000000000000000" pitchFamily="2" charset="-94"/>
              </a:rPr>
              <a:t>, </a:t>
            </a:r>
            <a:r>
              <a:rPr lang="tr-TR" sz="1100" dirty="0" err="1">
                <a:latin typeface="Rajdhani SemiBold" panose="02000000000000000000" pitchFamily="2" charset="-94"/>
              </a:rPr>
              <a:t>and</a:t>
            </a:r>
            <a:r>
              <a:rPr lang="tr-TR" sz="1100" dirty="0">
                <a:latin typeface="Rajdhani SemiBold" panose="02000000000000000000" pitchFamily="2" charset="-94"/>
              </a:rPr>
              <a:t> it is </a:t>
            </a:r>
            <a:r>
              <a:rPr lang="tr-TR" sz="1100" dirty="0" err="1">
                <a:latin typeface="Rajdhani SemiBold" panose="02000000000000000000" pitchFamily="2" charset="-94"/>
              </a:rPr>
              <a:t>observed</a:t>
            </a:r>
            <a:r>
              <a:rPr lang="tr-TR" sz="1100" dirty="0">
                <a:latin typeface="Rajdhani SemiBold" panose="02000000000000000000" pitchFamily="2" charset="-94"/>
              </a:rPr>
              <a:t> </a:t>
            </a:r>
            <a:r>
              <a:rPr lang="tr-TR" sz="1100" dirty="0" err="1">
                <a:latin typeface="Rajdhani SemiBold" panose="02000000000000000000" pitchFamily="2" charset="-94"/>
              </a:rPr>
              <a:t>that</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sales</a:t>
            </a:r>
            <a:r>
              <a:rPr lang="tr-TR" sz="1100" dirty="0">
                <a:latin typeface="Rajdhani SemiBold" panose="02000000000000000000" pitchFamily="2" charset="-94"/>
              </a:rPr>
              <a:t>, </a:t>
            </a:r>
            <a:r>
              <a:rPr lang="tr-TR" sz="1100" dirty="0" err="1">
                <a:latin typeface="Rajdhani SemiBold" panose="02000000000000000000" pitchFamily="2" charset="-94"/>
              </a:rPr>
              <a:t>which</a:t>
            </a:r>
            <a:r>
              <a:rPr lang="tr-TR" sz="1100" dirty="0">
                <a:latin typeface="Rajdhani SemiBold" panose="02000000000000000000" pitchFamily="2" charset="-94"/>
              </a:rPr>
              <a:t> </a:t>
            </a:r>
            <a:r>
              <a:rPr lang="tr-TR" sz="1100" dirty="0" err="1">
                <a:latin typeface="Rajdhani SemiBold" panose="02000000000000000000" pitchFamily="2" charset="-94"/>
              </a:rPr>
              <a:t>started</a:t>
            </a:r>
            <a:r>
              <a:rPr lang="tr-TR" sz="1100" dirty="0">
                <a:latin typeface="Rajdhani SemiBold" panose="02000000000000000000" pitchFamily="2" charset="-94"/>
              </a:rPr>
              <a:t> </a:t>
            </a:r>
            <a:r>
              <a:rPr lang="tr-TR" sz="1100" dirty="0" err="1">
                <a:latin typeface="Rajdhani SemiBold" panose="02000000000000000000" pitchFamily="2" charset="-94"/>
              </a:rPr>
              <a:t>very</a:t>
            </a:r>
            <a:r>
              <a:rPr lang="tr-TR" sz="1100" dirty="0">
                <a:latin typeface="Rajdhani SemiBold" panose="02000000000000000000" pitchFamily="2" charset="-94"/>
              </a:rPr>
              <a:t> </a:t>
            </a:r>
            <a:r>
              <a:rPr lang="tr-TR" sz="1100" dirty="0" err="1">
                <a:latin typeface="Rajdhani SemiBold" panose="02000000000000000000" pitchFamily="2" charset="-94"/>
              </a:rPr>
              <a:t>good</a:t>
            </a:r>
            <a:r>
              <a:rPr lang="tr-TR" sz="1100" dirty="0">
                <a:latin typeface="Rajdhani SemiBold" panose="02000000000000000000" pitchFamily="2" charset="-94"/>
              </a:rPr>
              <a:t> </a:t>
            </a:r>
            <a:r>
              <a:rPr lang="tr-TR" sz="1100" dirty="0" err="1">
                <a:latin typeface="Rajdhani SemiBold" panose="02000000000000000000" pitchFamily="2" charset="-94"/>
              </a:rPr>
              <a:t>compared</a:t>
            </a:r>
            <a:r>
              <a:rPr lang="tr-TR" sz="1100" dirty="0">
                <a:latin typeface="Rajdhani SemiBold" panose="02000000000000000000" pitchFamily="2" charset="-94"/>
              </a:rPr>
              <a:t> </a:t>
            </a:r>
            <a:r>
              <a:rPr lang="tr-TR" sz="1100" dirty="0" err="1">
                <a:latin typeface="Rajdhani SemiBold" panose="02000000000000000000" pitchFamily="2" charset="-94"/>
              </a:rPr>
              <a:t>to</a:t>
            </a:r>
            <a:r>
              <a:rPr lang="tr-TR" sz="1100" dirty="0">
                <a:latin typeface="Rajdhani SemiBold" panose="02000000000000000000" pitchFamily="2" charset="-94"/>
              </a:rPr>
              <a:t> </a:t>
            </a:r>
            <a:r>
              <a:rPr lang="tr-TR" sz="1100" dirty="0" err="1">
                <a:latin typeface="Rajdhani SemiBold" panose="02000000000000000000" pitchFamily="2" charset="-94"/>
              </a:rPr>
              <a:t>the</a:t>
            </a:r>
            <a:r>
              <a:rPr lang="tr-TR" sz="1100" dirty="0">
                <a:latin typeface="Rajdhani SemiBold" panose="02000000000000000000" pitchFamily="2" charset="-94"/>
              </a:rPr>
              <a:t> </a:t>
            </a:r>
            <a:r>
              <a:rPr lang="tr-TR" sz="1100" dirty="0" err="1">
                <a:latin typeface="Rajdhani SemiBold" panose="02000000000000000000" pitchFamily="2" charset="-94"/>
              </a:rPr>
              <a:t>previous</a:t>
            </a:r>
            <a:r>
              <a:rPr lang="tr-TR" sz="1100" dirty="0">
                <a:latin typeface="Rajdhani SemiBold" panose="02000000000000000000" pitchFamily="2" charset="-94"/>
              </a:rPr>
              <a:t> </a:t>
            </a:r>
            <a:r>
              <a:rPr lang="tr-TR" sz="1100" dirty="0" err="1">
                <a:latin typeface="Rajdhani SemiBold" panose="02000000000000000000" pitchFamily="2" charset="-94"/>
              </a:rPr>
              <a:t>year</a:t>
            </a:r>
            <a:r>
              <a:rPr lang="tr-TR" sz="1100" dirty="0">
                <a:latin typeface="Rajdhani SemiBold" panose="02000000000000000000" pitchFamily="2" charset="-94"/>
              </a:rPr>
              <a:t>, </a:t>
            </a:r>
            <a:r>
              <a:rPr lang="tr-TR" sz="1100" dirty="0" err="1">
                <a:latin typeface="Rajdhani SemiBold" panose="02000000000000000000" pitchFamily="2" charset="-94"/>
              </a:rPr>
              <a:t>slowed</a:t>
            </a:r>
            <a:r>
              <a:rPr lang="tr-TR" sz="1100" dirty="0">
                <a:latin typeface="Rajdhani SemiBold" panose="02000000000000000000" pitchFamily="2" charset="-94"/>
              </a:rPr>
              <a:t> in </a:t>
            </a:r>
            <a:r>
              <a:rPr lang="tr-TR" sz="1100" dirty="0" err="1">
                <a:latin typeface="Rajdhani SemiBold" panose="02000000000000000000" pitchFamily="2" charset="-94"/>
              </a:rPr>
              <a:t>March</a:t>
            </a:r>
            <a:r>
              <a:rPr lang="tr-TR" sz="1100" dirty="0">
                <a:latin typeface="Rajdhani SemiBold" panose="02000000000000000000" pitchFamily="2" charset="-94"/>
              </a:rPr>
              <a:t>.</a:t>
            </a:r>
          </a:p>
          <a:p>
            <a:pPr marL="342900" lvl="0" indent="-342900" algn="just">
              <a:lnSpc>
                <a:spcPct val="150000"/>
              </a:lnSpc>
              <a:spcAft>
                <a:spcPts val="1000"/>
              </a:spcAft>
              <a:buClr>
                <a:srgbClr val="FECD3D"/>
              </a:buClr>
              <a:buSzPct val="124000"/>
              <a:buFont typeface="Wingdings" panose="05000000000000000000" pitchFamily="2" charset="2"/>
              <a:buChar char="§"/>
            </a:pP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Although the sales of March 2020 are above the previous year, the “brake effect” is expected to be reflected in the statistics of April.</a:t>
            </a:r>
            <a:r>
              <a:rPr lang="tr-TR" sz="1100" dirty="0">
                <a:latin typeface="Rajdhani SemiBold" panose="02000000000000000000" pitchFamily="2" charset="-94"/>
                <a:ea typeface="Times New Roman" panose="02020603050405020304" pitchFamily="18" charset="0"/>
                <a:cs typeface="Rajdhani SemiBold" panose="02000000000000000000" pitchFamily="2" charset="-94"/>
              </a:rPr>
              <a:t>.</a:t>
            </a:r>
          </a:p>
        </p:txBody>
      </p:sp>
      <p:pic>
        <p:nvPicPr>
          <p:cNvPr id="8196" name="Picture 4" descr="Istanbul png 4 » PNG Image">
            <a:extLst>
              <a:ext uri="{FF2B5EF4-FFF2-40B4-BE49-F238E27FC236}">
                <a16:creationId xmlns:a16="http://schemas.microsoft.com/office/drawing/2014/main" id="{9744FE27-0C21-44CF-B5B9-80B3948B30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21"/>
          <a:stretch/>
        </p:blipFill>
        <p:spPr bwMode="auto">
          <a:xfrm>
            <a:off x="364656" y="6616700"/>
            <a:ext cx="6159168" cy="333502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a:extLst>
              <a:ext uri="{FF2B5EF4-FFF2-40B4-BE49-F238E27FC236}">
                <a16:creationId xmlns:a16="http://schemas.microsoft.com/office/drawing/2014/main" id="{208FBFBD-1C8C-408A-AD52-A69E54299D9E}"/>
              </a:ext>
            </a:extLst>
          </p:cNvPr>
          <p:cNvSpPr/>
          <p:nvPr/>
        </p:nvSpPr>
        <p:spPr>
          <a:xfrm>
            <a:off x="682722" y="4410212"/>
            <a:ext cx="5699759" cy="332014"/>
          </a:xfrm>
          <a:prstGeom prst="rect">
            <a:avLst/>
          </a:prstGeom>
        </p:spPr>
        <p:txBody>
          <a:bodyPr wrap="square">
            <a:spAutoFit/>
          </a:bodyPr>
          <a:lstStyle/>
          <a:p>
            <a:pPr algn="ctr">
              <a:lnSpc>
                <a:spcPct val="115000"/>
              </a:lnSpc>
              <a:spcAft>
                <a:spcPts val="1000"/>
              </a:spcAft>
            </a:pPr>
            <a:r>
              <a:rPr lang="en-US" sz="1400" b="1" dirty="0">
                <a:latin typeface="Rajdhani Bold" panose="02000000000000000000" pitchFamily="2" charset="-94"/>
                <a:cs typeface="Rajdhani Bold" panose="02000000000000000000" pitchFamily="2" charset="-94"/>
              </a:rPr>
              <a:t>Total Real Estate Sales </a:t>
            </a:r>
            <a:r>
              <a:rPr lang="tr-TR" sz="1400" b="1" dirty="0">
                <a:latin typeface="Rajdhani Bold" panose="02000000000000000000" pitchFamily="2" charset="-94"/>
                <a:cs typeface="Rajdhani Bold" panose="02000000000000000000" pitchFamily="2" charset="-94"/>
              </a:rPr>
              <a:t>- </a:t>
            </a:r>
            <a:r>
              <a:rPr lang="en-US" sz="1400" b="1" dirty="0">
                <a:latin typeface="Rajdhani Bold" panose="02000000000000000000" pitchFamily="2" charset="-94"/>
                <a:cs typeface="Rajdhani Bold" panose="02000000000000000000" pitchFamily="2" charset="-94"/>
              </a:rPr>
              <a:t>First Quarter Comparison</a:t>
            </a:r>
            <a:r>
              <a:rPr lang="tr-TR" sz="1400" b="1" dirty="0">
                <a:latin typeface="Rajdhani Bold" panose="02000000000000000000" pitchFamily="2" charset="-94"/>
                <a:cs typeface="Rajdhani Bold" panose="02000000000000000000" pitchFamily="2" charset="-94"/>
              </a:rPr>
              <a:t> of </a:t>
            </a:r>
            <a:r>
              <a:rPr lang="en-US" sz="1400" b="1" dirty="0">
                <a:latin typeface="Rajdhani Bold" panose="02000000000000000000" pitchFamily="2" charset="-94"/>
                <a:cs typeface="Rajdhani Bold" panose="02000000000000000000" pitchFamily="2" charset="-94"/>
              </a:rPr>
              <a:t>2019-2020</a:t>
            </a:r>
            <a:endParaRPr lang="tr-TR" sz="1400" b="1" dirty="0">
              <a:latin typeface="Rajdhani Bold" panose="02000000000000000000" pitchFamily="2" charset="-94"/>
              <a:cs typeface="Rajdhani Bold" panose="02000000000000000000" pitchFamily="2" charset="-94"/>
            </a:endParaRPr>
          </a:p>
        </p:txBody>
      </p:sp>
      <p:cxnSp>
        <p:nvCxnSpPr>
          <p:cNvPr id="22" name="Düz Bağlayıcı 21">
            <a:extLst>
              <a:ext uri="{FF2B5EF4-FFF2-40B4-BE49-F238E27FC236}">
                <a16:creationId xmlns:a16="http://schemas.microsoft.com/office/drawing/2014/main" id="{2AB48861-1950-4EE8-9D47-8D6A5B9DFA93}"/>
              </a:ext>
            </a:extLst>
          </p:cNvPr>
          <p:cNvCxnSpPr/>
          <p:nvPr/>
        </p:nvCxnSpPr>
        <p:spPr>
          <a:xfrm>
            <a:off x="1408528" y="4396644"/>
            <a:ext cx="4248148" cy="0"/>
          </a:xfrm>
          <a:prstGeom prst="line">
            <a:avLst/>
          </a:prstGeom>
          <a:ln w="12700">
            <a:solidFill>
              <a:srgbClr val="FECD3D"/>
            </a:solidFill>
          </a:ln>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F1CE1D8A-50FB-472F-9855-F581FE56D87C}"/>
              </a:ext>
            </a:extLst>
          </p:cNvPr>
          <p:cNvCxnSpPr/>
          <p:nvPr/>
        </p:nvCxnSpPr>
        <p:spPr>
          <a:xfrm>
            <a:off x="1408528" y="4742226"/>
            <a:ext cx="4248148" cy="0"/>
          </a:xfrm>
          <a:prstGeom prst="line">
            <a:avLst/>
          </a:prstGeom>
          <a:ln w="12700">
            <a:solidFill>
              <a:srgbClr val="FECD3D"/>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5" name="Grafik 24">
            <a:extLst>
              <a:ext uri="{FF2B5EF4-FFF2-40B4-BE49-F238E27FC236}">
                <a16:creationId xmlns:a16="http://schemas.microsoft.com/office/drawing/2014/main" id="{F861C087-C2ED-439D-BD4F-8F3FB2DB700F}"/>
              </a:ext>
            </a:extLst>
          </p:cNvPr>
          <p:cNvGraphicFramePr/>
          <p:nvPr>
            <p:extLst>
              <p:ext uri="{D42A27DB-BD31-4B8C-83A1-F6EECF244321}">
                <p14:modId xmlns:p14="http://schemas.microsoft.com/office/powerpoint/2010/main" val="73428212"/>
              </p:ext>
            </p:extLst>
          </p:nvPr>
        </p:nvGraphicFramePr>
        <p:xfrm>
          <a:off x="548640" y="4980941"/>
          <a:ext cx="5760720" cy="2440518"/>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2" descr="Gayrimenkul Yurt Dışı Tanıtım Derneği | LinkedIn">
            <a:extLst>
              <a:ext uri="{FF2B5EF4-FFF2-40B4-BE49-F238E27FC236}">
                <a16:creationId xmlns:a16="http://schemas.microsoft.com/office/drawing/2014/main" id="{E0E74A3A-1B75-4495-B371-7B9A595CF76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659" y="62984"/>
            <a:ext cx="1130341" cy="37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05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Resim 25">
            <a:extLst>
              <a:ext uri="{FF2B5EF4-FFF2-40B4-BE49-F238E27FC236}">
                <a16:creationId xmlns:a16="http://schemas.microsoft.com/office/drawing/2014/main" id="{6E3AE89A-0481-48EC-BDA2-D0830FA0BF54}"/>
              </a:ext>
            </a:extLst>
          </p:cNvPr>
          <p:cNvPicPr>
            <a:picLocks noChangeAspect="1"/>
          </p:cNvPicPr>
          <p:nvPr/>
        </p:nvPicPr>
        <p:blipFill>
          <a:blip r:embed="rId2"/>
          <a:stretch>
            <a:fillRect/>
          </a:stretch>
        </p:blipFill>
        <p:spPr>
          <a:xfrm>
            <a:off x="-1" y="-132"/>
            <a:ext cx="6876113" cy="9906132"/>
          </a:xfrm>
          <a:prstGeom prst="rect">
            <a:avLst/>
          </a:prstGeom>
        </p:spPr>
      </p:pic>
      <p:sp>
        <p:nvSpPr>
          <p:cNvPr id="8" name="Metin kutusu 7">
            <a:extLst>
              <a:ext uri="{FF2B5EF4-FFF2-40B4-BE49-F238E27FC236}">
                <a16:creationId xmlns:a16="http://schemas.microsoft.com/office/drawing/2014/main" id="{C0E2F7BE-B3E2-493F-9715-E7C9A3E170E4}"/>
              </a:ext>
            </a:extLst>
          </p:cNvPr>
          <p:cNvSpPr txBox="1"/>
          <p:nvPr/>
        </p:nvSpPr>
        <p:spPr>
          <a:xfrm>
            <a:off x="773723" y="539262"/>
            <a:ext cx="2655277" cy="261610"/>
          </a:xfrm>
          <a:prstGeom prst="rect">
            <a:avLst/>
          </a:prstGeom>
          <a:noFill/>
        </p:spPr>
        <p:txBody>
          <a:bodyPr wrap="square" rtlCol="0">
            <a:spAutoFit/>
          </a:bodyPr>
          <a:lstStyle/>
          <a:p>
            <a:r>
              <a:rPr lang="tr-TR" sz="1100" dirty="0">
                <a:latin typeface="Rajdhani SemiBold" panose="02000000000000000000" pitchFamily="2" charset="-94"/>
                <a:cs typeface="Rajdhani SemiBold" panose="02000000000000000000" pitchFamily="2" charset="-94"/>
              </a:rPr>
              <a:t>GİGDER | April 2020</a:t>
            </a:r>
          </a:p>
        </p:txBody>
      </p:sp>
      <p:sp>
        <p:nvSpPr>
          <p:cNvPr id="7" name="Dikdörtgen 6">
            <a:extLst>
              <a:ext uri="{FF2B5EF4-FFF2-40B4-BE49-F238E27FC236}">
                <a16:creationId xmlns:a16="http://schemas.microsoft.com/office/drawing/2014/main" id="{66466752-3F4D-4BEE-ADB6-8FBA90E69221}"/>
              </a:ext>
            </a:extLst>
          </p:cNvPr>
          <p:cNvSpPr/>
          <p:nvPr/>
        </p:nvSpPr>
        <p:spPr>
          <a:xfrm>
            <a:off x="773722" y="809493"/>
            <a:ext cx="5627077" cy="369332"/>
          </a:xfrm>
          <a:prstGeom prst="rect">
            <a:avLst/>
          </a:prstGeom>
        </p:spPr>
        <p:txBody>
          <a:bodyPr wrap="square">
            <a:spAutoFit/>
          </a:bodyPr>
          <a:lstStyle/>
          <a:p>
            <a:pPr>
              <a:spcAft>
                <a:spcPts val="1000"/>
              </a:spcAft>
            </a:pPr>
            <a:r>
              <a:rPr lang="tr-TR" b="1" dirty="0" err="1">
                <a:latin typeface="Rajdhani Bold" panose="02000000000000000000" pitchFamily="2" charset="-94"/>
                <a:ea typeface="Times New Roman" panose="02020603050405020304" pitchFamily="18" charset="0"/>
                <a:cs typeface="Rajdhani Bold" panose="02000000000000000000" pitchFamily="2" charset="-94"/>
              </a:rPr>
              <a:t>Turkish</a:t>
            </a:r>
            <a:r>
              <a:rPr lang="tr-TR" b="1" dirty="0">
                <a:latin typeface="Rajdhani Bold" panose="02000000000000000000" pitchFamily="2" charset="-94"/>
                <a:ea typeface="Times New Roman" panose="02020603050405020304" pitchFamily="18" charset="0"/>
                <a:cs typeface="Rajdhani Bold" panose="02000000000000000000" pitchFamily="2" charset="-94"/>
              </a:rPr>
              <a:t> Real </a:t>
            </a:r>
            <a:r>
              <a:rPr lang="tr-TR" b="1" dirty="0" err="1">
                <a:latin typeface="Rajdhani Bold" panose="02000000000000000000" pitchFamily="2" charset="-94"/>
                <a:ea typeface="Times New Roman" panose="02020603050405020304" pitchFamily="18" charset="0"/>
                <a:cs typeface="Rajdhani Bold" panose="02000000000000000000" pitchFamily="2" charset="-94"/>
              </a:rPr>
              <a:t>Estate</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Sector</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After</a:t>
            </a:r>
            <a:r>
              <a:rPr lang="tr-TR" b="1" dirty="0">
                <a:latin typeface="Rajdhani Bold" panose="02000000000000000000" pitchFamily="2" charset="-94"/>
                <a:ea typeface="Times New Roman" panose="02020603050405020304" pitchFamily="18" charset="0"/>
                <a:cs typeface="Rajdhani Bold" panose="02000000000000000000" pitchFamily="2" charset="-94"/>
              </a:rPr>
              <a:t> Covid-19</a:t>
            </a:r>
            <a:endParaRPr lang="tr-TR" dirty="0">
              <a:latin typeface="Rajdhani Bold" panose="02000000000000000000" pitchFamily="2" charset="-94"/>
              <a:ea typeface="Times New Roman" panose="02020603050405020304" pitchFamily="18" charset="0"/>
              <a:cs typeface="Rajdhani Bold" panose="02000000000000000000" pitchFamily="2" charset="-94"/>
            </a:endParaRPr>
          </a:p>
        </p:txBody>
      </p:sp>
      <p:sp>
        <p:nvSpPr>
          <p:cNvPr id="3" name="Dikdörtgen 2">
            <a:extLst>
              <a:ext uri="{FF2B5EF4-FFF2-40B4-BE49-F238E27FC236}">
                <a16:creationId xmlns:a16="http://schemas.microsoft.com/office/drawing/2014/main" id="{B88B27D0-D862-4586-8E62-5758C47267EE}"/>
              </a:ext>
            </a:extLst>
          </p:cNvPr>
          <p:cNvSpPr/>
          <p:nvPr/>
        </p:nvSpPr>
        <p:spPr>
          <a:xfrm>
            <a:off x="364654" y="1271724"/>
            <a:ext cx="6036143" cy="4898392"/>
          </a:xfrm>
          <a:prstGeom prst="rect">
            <a:avLst/>
          </a:prstGeom>
        </p:spPr>
        <p:txBody>
          <a:bodyPr wrap="square">
            <a:spAutoFit/>
          </a:bodyPr>
          <a:lstStyle/>
          <a:p>
            <a:pPr algn="just">
              <a:lnSpc>
                <a:spcPct val="115000"/>
              </a:lnSpc>
              <a:spcAft>
                <a:spcPts val="1000"/>
              </a:spcAft>
            </a:pPr>
            <a:r>
              <a:rPr lang="tr-TR" sz="1400" b="1" dirty="0" err="1">
                <a:latin typeface="Rajdhani Bold" panose="02000000000000000000" pitchFamily="2" charset="-94"/>
                <a:ea typeface="Times New Roman" panose="02020603050405020304" pitchFamily="18" charset="0"/>
                <a:cs typeface="Rajdhani Bold" panose="02000000000000000000" pitchFamily="2" charset="-94"/>
              </a:rPr>
              <a:t>Overseas</a:t>
            </a:r>
            <a:r>
              <a:rPr lang="tr-TR" sz="1400" b="1" dirty="0">
                <a:latin typeface="Rajdhani Bold" panose="02000000000000000000" pitchFamily="2" charset="-94"/>
                <a:ea typeface="Times New Roman" panose="02020603050405020304" pitchFamily="18" charset="0"/>
                <a:cs typeface="Rajdhani Bold" panose="02000000000000000000" pitchFamily="2" charset="-94"/>
              </a:rPr>
              <a:t> Real </a:t>
            </a:r>
            <a:r>
              <a:rPr lang="tr-TR" sz="1400" b="1" dirty="0" err="1">
                <a:latin typeface="Rajdhani Bold" panose="02000000000000000000" pitchFamily="2" charset="-94"/>
                <a:ea typeface="Times New Roman" panose="02020603050405020304" pitchFamily="18" charset="0"/>
                <a:cs typeface="Rajdhani Bold" panose="02000000000000000000" pitchFamily="2" charset="-94"/>
              </a:rPr>
              <a:t>Estate</a:t>
            </a:r>
            <a:r>
              <a:rPr lang="tr-TR" sz="1400" b="1" dirty="0">
                <a:latin typeface="Rajdhani Bold" panose="02000000000000000000" pitchFamily="2" charset="-94"/>
                <a:ea typeface="Times New Roman" panose="02020603050405020304" pitchFamily="18" charset="0"/>
                <a:cs typeface="Rajdhani Bold" panose="02000000000000000000" pitchFamily="2" charset="-94"/>
              </a:rPr>
              <a:t> </a:t>
            </a:r>
            <a:r>
              <a:rPr lang="tr-TR" sz="1400" b="1" dirty="0" err="1">
                <a:latin typeface="Rajdhani Bold" panose="02000000000000000000" pitchFamily="2" charset="-94"/>
                <a:ea typeface="Times New Roman" panose="02020603050405020304" pitchFamily="18" charset="0"/>
                <a:cs typeface="Rajdhani Bold" panose="02000000000000000000" pitchFamily="2" charset="-94"/>
              </a:rPr>
              <a:t>Sales</a:t>
            </a:r>
            <a:r>
              <a:rPr lang="tr-TR" sz="1400" b="1" dirty="0">
                <a:latin typeface="Rajdhani Bold" panose="02000000000000000000" pitchFamily="2" charset="-94"/>
                <a:ea typeface="Times New Roman" panose="02020603050405020304" pitchFamily="18" charset="0"/>
                <a:cs typeface="Rajdhani Bold" panose="02000000000000000000" pitchFamily="2" charset="-94"/>
              </a:rPr>
              <a:t>: </a:t>
            </a:r>
            <a:r>
              <a:rPr lang="en-US" sz="1400" b="1" dirty="0">
                <a:latin typeface="Rajdhani Bold" panose="02000000000000000000" pitchFamily="2" charset="-94"/>
                <a:ea typeface="Times New Roman" panose="02020603050405020304" pitchFamily="18" charset="0"/>
                <a:cs typeface="Rajdhani Bold" panose="02000000000000000000" pitchFamily="2" charset="-94"/>
              </a:rPr>
              <a:t>The impact of Covid-19 have been felt in the second half of March</a:t>
            </a:r>
            <a:endParaRPr lang="tr-TR" sz="1400" b="1" dirty="0">
              <a:latin typeface="Rajdhani Bold" panose="02000000000000000000" pitchFamily="2" charset="-94"/>
              <a:ea typeface="Times New Roman" panose="02020603050405020304" pitchFamily="18" charset="0"/>
              <a:cs typeface="Rajdhani Bold" panose="02000000000000000000" pitchFamily="2" charset="-94"/>
            </a:endParaRPr>
          </a:p>
          <a:p>
            <a:pPr marL="171450" indent="-171450" algn="just">
              <a:lnSpc>
                <a:spcPct val="115000"/>
              </a:lnSpc>
              <a:spcAft>
                <a:spcPts val="1000"/>
              </a:spcAft>
              <a:buClr>
                <a:srgbClr val="FFC000"/>
              </a:buClr>
              <a:buSzPct val="124000"/>
              <a:buFont typeface="Wingdings" panose="05000000000000000000" pitchFamily="2" charset="2"/>
              <a:buChar char="§"/>
            </a:pP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Economic stagnation caused by the pandemic is not only a national problem, it is a global problem </a:t>
            </a:r>
            <a:endParaRPr lang="tr-TR" sz="1100" dirty="0">
              <a:latin typeface="Rajdhani SemiBold" panose="02000000000000000000" pitchFamily="2" charset="-94"/>
              <a:ea typeface="Times New Roman" panose="02020603050405020304" pitchFamily="18" charset="0"/>
              <a:cs typeface="Rajdhani SemiBold" panose="02000000000000000000" pitchFamily="2" charset="-94"/>
            </a:endParaRPr>
          </a:p>
          <a:p>
            <a:pPr marL="171450" indent="-171450" algn="just">
              <a:lnSpc>
                <a:spcPct val="115000"/>
              </a:lnSpc>
              <a:spcAft>
                <a:spcPts val="1000"/>
              </a:spcAft>
              <a:buClr>
                <a:srgbClr val="FFC000"/>
              </a:buClr>
              <a:buSzPct val="124000"/>
              <a:buFont typeface="Wingdings" panose="05000000000000000000" pitchFamily="2" charset="2"/>
              <a:buChar char="§"/>
            </a:pP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The countries of existing and potential overseas investors  of Turkish real estate sector have a quite negative outlook in terms of Covid-19 </a:t>
            </a:r>
          </a:p>
          <a:p>
            <a:pPr marL="171450" indent="-171450" algn="just">
              <a:lnSpc>
                <a:spcPct val="115000"/>
              </a:lnSpc>
              <a:spcAft>
                <a:spcPts val="1000"/>
              </a:spcAft>
              <a:buClr>
                <a:srgbClr val="FFC000"/>
              </a:buClr>
              <a:buSzPct val="124000"/>
              <a:buFont typeface="Wingdings" panose="05000000000000000000" pitchFamily="2" charset="2"/>
              <a:buChar char="§"/>
            </a:pP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While pandemic have been at the top of agenda in Turkey in mid- March, it began to be monitored much earlier in the source countries (China, Iran, etc.)</a:t>
            </a:r>
            <a:endParaRPr lang="tr-TR" sz="1100" dirty="0">
              <a:latin typeface="Rajdhani SemiBold" panose="02000000000000000000" pitchFamily="2" charset="-94"/>
              <a:ea typeface="Times New Roman" panose="02020603050405020304" pitchFamily="18" charset="0"/>
              <a:cs typeface="Rajdhani SemiBold" panose="02000000000000000000" pitchFamily="2" charset="-94"/>
            </a:endParaRPr>
          </a:p>
          <a:p>
            <a:pPr marL="171450" indent="-171450" algn="just">
              <a:lnSpc>
                <a:spcPct val="115000"/>
              </a:lnSpc>
              <a:spcAft>
                <a:spcPts val="1000"/>
              </a:spcAft>
              <a:buClr>
                <a:srgbClr val="FFC000"/>
              </a:buClr>
              <a:buSzPct val="124000"/>
              <a:buFont typeface="Wingdings" panose="05000000000000000000" pitchFamily="2" charset="2"/>
              <a:buChar char="§"/>
            </a:pP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On the other hand, liquidity has gained great importance for the investor</a:t>
            </a:r>
            <a:r>
              <a:rPr lang="tr-TR" sz="1100" dirty="0">
                <a:latin typeface="Rajdhani SemiBold" panose="02000000000000000000" pitchFamily="2" charset="-94"/>
                <a:ea typeface="Times New Roman" panose="02020603050405020304" pitchFamily="18" charset="0"/>
                <a:cs typeface="Rajdhani SemiBold" panose="02000000000000000000" pitchFamily="2" charset="-94"/>
              </a:rPr>
              <a:t>s</a:t>
            </a: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 and it is going through a process where investment actions slow down considerably.</a:t>
            </a:r>
            <a:endParaRPr lang="tr-TR" sz="1100" dirty="0">
              <a:latin typeface="Rajdhani SemiBold" panose="02000000000000000000" pitchFamily="2" charset="-94"/>
              <a:ea typeface="Times New Roman" panose="02020603050405020304" pitchFamily="18" charset="0"/>
              <a:cs typeface="Rajdhani SemiBold" panose="02000000000000000000" pitchFamily="2" charset="-94"/>
            </a:endParaRPr>
          </a:p>
          <a:p>
            <a:pPr algn="just">
              <a:lnSpc>
                <a:spcPct val="115000"/>
              </a:lnSpc>
              <a:spcAft>
                <a:spcPts val="1000"/>
              </a:spcAft>
            </a:pPr>
            <a:r>
              <a:rPr lang="tr-TR" sz="1400" b="1" dirty="0" err="1">
                <a:latin typeface="Rajdhani Bold" panose="02000000000000000000" pitchFamily="2" charset="-94"/>
                <a:cs typeface="Rajdhani Bold" panose="02000000000000000000" pitchFamily="2" charset="-94"/>
              </a:rPr>
              <a:t>In</a:t>
            </a:r>
            <a:r>
              <a:rPr lang="tr-TR" sz="1400" b="1" dirty="0">
                <a:latin typeface="Rajdhani Bold" panose="02000000000000000000" pitchFamily="2" charset="-94"/>
                <a:cs typeface="Rajdhani Bold" panose="02000000000000000000" pitchFamily="2" charset="-94"/>
              </a:rPr>
              <a:t> </a:t>
            </a:r>
            <a:r>
              <a:rPr lang="tr-TR" sz="1400" b="1" dirty="0" err="1">
                <a:latin typeface="Rajdhani Bold" panose="02000000000000000000" pitchFamily="2" charset="-94"/>
                <a:cs typeface="Rajdhani Bold" panose="02000000000000000000" pitchFamily="2" charset="-94"/>
              </a:rPr>
              <a:t>this</a:t>
            </a:r>
            <a:r>
              <a:rPr lang="tr-TR" sz="1400" b="1" dirty="0">
                <a:latin typeface="Rajdhani Bold" panose="02000000000000000000" pitchFamily="2" charset="-94"/>
                <a:cs typeface="Rajdhani Bold" panose="02000000000000000000" pitchFamily="2" charset="-94"/>
              </a:rPr>
              <a:t> </a:t>
            </a:r>
            <a:r>
              <a:rPr lang="tr-TR" sz="1400" b="1" dirty="0" err="1">
                <a:latin typeface="Rajdhani Bold" panose="02000000000000000000" pitchFamily="2" charset="-94"/>
                <a:cs typeface="Rajdhani Bold" panose="02000000000000000000" pitchFamily="2" charset="-94"/>
              </a:rPr>
              <a:t>direction</a:t>
            </a:r>
            <a:r>
              <a:rPr lang="tr-TR" sz="1400" b="1" dirty="0">
                <a:latin typeface="Rajdhani Bold" panose="02000000000000000000" pitchFamily="2" charset="-94"/>
                <a:cs typeface="Rajdhani Bold" panose="02000000000000000000" pitchFamily="2" charset="-94"/>
              </a:rPr>
              <a:t>;</a:t>
            </a:r>
          </a:p>
          <a:p>
            <a:pPr marL="171450" indent="-171450" algn="just">
              <a:lnSpc>
                <a:spcPct val="115000"/>
              </a:lnSpc>
              <a:spcAft>
                <a:spcPts val="1000"/>
              </a:spcAft>
              <a:buClr>
                <a:srgbClr val="FFC000"/>
              </a:buClr>
              <a:buSzPct val="124000"/>
              <a:buFont typeface="Wingdings" panose="05000000000000000000" pitchFamily="2" charset="2"/>
              <a:buChar char="§"/>
            </a:pP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It is observed that overseas real estate sales , which were realized as 9.618 unit in the first quarter of 2019, increased by 19.4% in the first quarter of 2020 and reached to 10.948 unit.</a:t>
            </a:r>
            <a:endParaRPr lang="tr-TR" sz="1100" dirty="0">
              <a:latin typeface="Rajdhani SemiBold" panose="02000000000000000000" pitchFamily="2" charset="-94"/>
              <a:ea typeface="Times New Roman" panose="02020603050405020304" pitchFamily="18" charset="0"/>
              <a:cs typeface="Rajdhani SemiBold" panose="02000000000000000000" pitchFamily="2" charset="-94"/>
            </a:endParaRPr>
          </a:p>
          <a:p>
            <a:pPr marL="171450" indent="-171450" algn="just">
              <a:lnSpc>
                <a:spcPct val="115000"/>
              </a:lnSpc>
              <a:spcAft>
                <a:spcPts val="1000"/>
              </a:spcAft>
              <a:buClr>
                <a:srgbClr val="FFC000"/>
              </a:buClr>
              <a:buSzPct val="124000"/>
              <a:buFont typeface="Wingdings" panose="05000000000000000000" pitchFamily="2" charset="2"/>
              <a:buChar char="§"/>
            </a:pP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It is observed that this increase in 2020 was derived from the sales in the first two months.</a:t>
            </a:r>
            <a:endParaRPr lang="tr-TR" sz="1100" dirty="0">
              <a:latin typeface="Rajdhani SemiBold" panose="02000000000000000000" pitchFamily="2" charset="-94"/>
              <a:ea typeface="Times New Roman" panose="02020603050405020304" pitchFamily="18" charset="0"/>
              <a:cs typeface="Rajdhani SemiBold" panose="02000000000000000000" pitchFamily="2" charset="-94"/>
            </a:endParaRPr>
          </a:p>
          <a:p>
            <a:pPr marL="171450" indent="-171450" algn="just">
              <a:lnSpc>
                <a:spcPct val="115000"/>
              </a:lnSpc>
              <a:spcAft>
                <a:spcPts val="1000"/>
              </a:spcAft>
              <a:buClr>
                <a:srgbClr val="FFC000"/>
              </a:buClr>
              <a:buSzPct val="124000"/>
              <a:buFont typeface="Wingdings" panose="05000000000000000000" pitchFamily="2" charset="2"/>
              <a:buChar char="§"/>
            </a:pP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However, after the announcement of first case, it was observed that overseas real estate sales have decreased in march  due to gradual decrease in commercial activities, closing borders and #</a:t>
            </a:r>
            <a:r>
              <a:rPr lang="en-US" sz="1100" dirty="0" err="1">
                <a:latin typeface="Rajdhani SemiBold" panose="02000000000000000000" pitchFamily="2" charset="-94"/>
                <a:ea typeface="Times New Roman" panose="02020603050405020304" pitchFamily="18" charset="0"/>
                <a:cs typeface="Rajdhani SemiBold" panose="02000000000000000000" pitchFamily="2" charset="-94"/>
              </a:rPr>
              <a:t>stayathome</a:t>
            </a: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 warnings</a:t>
            </a:r>
            <a:endParaRPr lang="tr-TR" sz="1100" dirty="0">
              <a:latin typeface="Rajdhani SemiBold" panose="02000000000000000000" pitchFamily="2" charset="-94"/>
              <a:ea typeface="Times New Roman" panose="02020603050405020304" pitchFamily="18" charset="0"/>
              <a:cs typeface="Rajdhani SemiBold" panose="02000000000000000000" pitchFamily="2" charset="-94"/>
            </a:endParaRPr>
          </a:p>
          <a:p>
            <a:pPr marL="171450" indent="-171450" algn="just">
              <a:lnSpc>
                <a:spcPct val="115000"/>
              </a:lnSpc>
              <a:spcAft>
                <a:spcPts val="1000"/>
              </a:spcAft>
              <a:buClr>
                <a:srgbClr val="FFC000"/>
              </a:buClr>
              <a:buSzPct val="124000"/>
              <a:buFont typeface="Wingdings" panose="05000000000000000000" pitchFamily="2" charset="2"/>
              <a:buChar char="§"/>
            </a:pPr>
            <a:r>
              <a:rPr lang="en-US" sz="1100" dirty="0">
                <a:latin typeface="Rajdhani SemiBold" panose="02000000000000000000" pitchFamily="2" charset="-94"/>
                <a:ea typeface="Times New Roman" panose="02020603050405020304" pitchFamily="18" charset="0"/>
                <a:cs typeface="Rajdhani SemiBold" panose="02000000000000000000" pitchFamily="2" charset="-94"/>
              </a:rPr>
              <a:t>while the decrease rate is about 3% compared to the same month of the previous year;  it is 24.2% compared to February.</a:t>
            </a:r>
            <a:endParaRPr lang="tr-TR" sz="1050" dirty="0">
              <a:latin typeface="Rajdhani SemiBold" panose="02000000000000000000" pitchFamily="2" charset="-94"/>
              <a:ea typeface="Times New Roman" panose="02020603050405020304" pitchFamily="18" charset="0"/>
              <a:cs typeface="Rajdhani SemiBold" panose="02000000000000000000" pitchFamily="2" charset="-94"/>
            </a:endParaRPr>
          </a:p>
        </p:txBody>
      </p:sp>
      <p:graphicFrame>
        <p:nvGraphicFramePr>
          <p:cNvPr id="14" name="Grafik 13">
            <a:extLst>
              <a:ext uri="{FF2B5EF4-FFF2-40B4-BE49-F238E27FC236}">
                <a16:creationId xmlns:a16="http://schemas.microsoft.com/office/drawing/2014/main" id="{0694EE27-FE32-4163-A074-87EC6423EE20}"/>
              </a:ext>
            </a:extLst>
          </p:cNvPr>
          <p:cNvGraphicFramePr/>
          <p:nvPr>
            <p:extLst>
              <p:ext uri="{D42A27DB-BD31-4B8C-83A1-F6EECF244321}">
                <p14:modId xmlns:p14="http://schemas.microsoft.com/office/powerpoint/2010/main" val="506416640"/>
              </p:ext>
            </p:extLst>
          </p:nvPr>
        </p:nvGraphicFramePr>
        <p:xfrm>
          <a:off x="423861" y="6600637"/>
          <a:ext cx="6010275" cy="1938020"/>
        </p:xfrm>
        <a:graphic>
          <a:graphicData uri="http://schemas.openxmlformats.org/drawingml/2006/chart">
            <c:chart xmlns:c="http://schemas.openxmlformats.org/drawingml/2006/chart" xmlns:r="http://schemas.openxmlformats.org/officeDocument/2006/relationships" r:id="rId3"/>
          </a:graphicData>
        </a:graphic>
      </p:graphicFrame>
      <p:sp>
        <p:nvSpPr>
          <p:cNvPr id="18" name="Dikdörtgen 17">
            <a:extLst>
              <a:ext uri="{FF2B5EF4-FFF2-40B4-BE49-F238E27FC236}">
                <a16:creationId xmlns:a16="http://schemas.microsoft.com/office/drawing/2014/main" id="{954D9A2D-1FD8-4B6D-BE9D-B9176420B127}"/>
              </a:ext>
            </a:extLst>
          </p:cNvPr>
          <p:cNvSpPr/>
          <p:nvPr/>
        </p:nvSpPr>
        <p:spPr>
          <a:xfrm>
            <a:off x="579120" y="6132291"/>
            <a:ext cx="5699759" cy="332014"/>
          </a:xfrm>
          <a:prstGeom prst="rect">
            <a:avLst/>
          </a:prstGeom>
        </p:spPr>
        <p:txBody>
          <a:bodyPr wrap="square">
            <a:spAutoFit/>
          </a:bodyPr>
          <a:lstStyle/>
          <a:p>
            <a:pPr algn="ctr">
              <a:lnSpc>
                <a:spcPct val="115000"/>
              </a:lnSpc>
              <a:spcAft>
                <a:spcPts val="1000"/>
              </a:spcAft>
            </a:pPr>
            <a:r>
              <a:rPr lang="en-US" sz="1400" b="1" dirty="0">
                <a:latin typeface="Rajdhani Bold" panose="02000000000000000000" pitchFamily="2" charset="-94"/>
                <a:cs typeface="Rajdhani Bold" panose="02000000000000000000" pitchFamily="2" charset="-94"/>
              </a:rPr>
              <a:t>First Quarter Comparison of Overseas Real Estate Sales - 2019-2020 </a:t>
            </a:r>
          </a:p>
        </p:txBody>
      </p:sp>
      <p:cxnSp>
        <p:nvCxnSpPr>
          <p:cNvPr id="19" name="Düz Bağlayıcı 18">
            <a:extLst>
              <a:ext uri="{FF2B5EF4-FFF2-40B4-BE49-F238E27FC236}">
                <a16:creationId xmlns:a16="http://schemas.microsoft.com/office/drawing/2014/main" id="{65023E44-0DD3-4EB4-AE3A-AC00D589D99B}"/>
              </a:ext>
            </a:extLst>
          </p:cNvPr>
          <p:cNvCxnSpPr/>
          <p:nvPr/>
        </p:nvCxnSpPr>
        <p:spPr>
          <a:xfrm>
            <a:off x="1304926" y="6118723"/>
            <a:ext cx="4248148" cy="0"/>
          </a:xfrm>
          <a:prstGeom prst="line">
            <a:avLst/>
          </a:prstGeom>
          <a:ln w="12700">
            <a:solidFill>
              <a:srgbClr val="FECD3D"/>
            </a:solidFill>
          </a:ln>
        </p:spPr>
        <p:style>
          <a:lnRef idx="1">
            <a:schemeClr val="accent1"/>
          </a:lnRef>
          <a:fillRef idx="0">
            <a:schemeClr val="accent1"/>
          </a:fillRef>
          <a:effectRef idx="0">
            <a:schemeClr val="accent1"/>
          </a:effectRef>
          <a:fontRef idx="minor">
            <a:schemeClr val="tx1"/>
          </a:fontRef>
        </p:style>
      </p:cxnSp>
      <p:cxnSp>
        <p:nvCxnSpPr>
          <p:cNvPr id="20" name="Düz Bağlayıcı 19">
            <a:extLst>
              <a:ext uri="{FF2B5EF4-FFF2-40B4-BE49-F238E27FC236}">
                <a16:creationId xmlns:a16="http://schemas.microsoft.com/office/drawing/2014/main" id="{7F9A23BE-D090-4ECD-922D-A579B0E56664}"/>
              </a:ext>
            </a:extLst>
          </p:cNvPr>
          <p:cNvCxnSpPr/>
          <p:nvPr/>
        </p:nvCxnSpPr>
        <p:spPr>
          <a:xfrm>
            <a:off x="1304926" y="6464305"/>
            <a:ext cx="4248148" cy="0"/>
          </a:xfrm>
          <a:prstGeom prst="line">
            <a:avLst/>
          </a:prstGeom>
          <a:ln w="12700">
            <a:solidFill>
              <a:srgbClr val="FECD3D"/>
            </a:solidFill>
            <a:prstDash val="dash"/>
          </a:ln>
        </p:spPr>
        <p:style>
          <a:lnRef idx="1">
            <a:schemeClr val="accent1"/>
          </a:lnRef>
          <a:fillRef idx="0">
            <a:schemeClr val="accent1"/>
          </a:fillRef>
          <a:effectRef idx="0">
            <a:schemeClr val="accent1"/>
          </a:effectRef>
          <a:fontRef idx="minor">
            <a:schemeClr val="tx1"/>
          </a:fontRef>
        </p:style>
      </p:cxnSp>
      <p:pic>
        <p:nvPicPr>
          <p:cNvPr id="9220" name="Picture 4" descr="Istanbul skyline in 2020 | Islamic posters, Islamic paintings ...">
            <a:extLst>
              <a:ext uri="{FF2B5EF4-FFF2-40B4-BE49-F238E27FC236}">
                <a16:creationId xmlns:a16="http://schemas.microsoft.com/office/drawing/2014/main" id="{20D5ACB3-8198-465E-A3B1-593073E77CE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677" t="14748" r="8499" b="34794"/>
          <a:stretch/>
        </p:blipFill>
        <p:spPr bwMode="auto">
          <a:xfrm>
            <a:off x="1363426" y="8129289"/>
            <a:ext cx="4038601" cy="19380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ayrimenkul Yurt Dışı Tanıtım Derneği | LinkedIn">
            <a:extLst>
              <a:ext uri="{FF2B5EF4-FFF2-40B4-BE49-F238E27FC236}">
                <a16:creationId xmlns:a16="http://schemas.microsoft.com/office/drawing/2014/main" id="{BF5B07D9-118D-49C3-9E73-4DA64CA134A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659" y="62984"/>
            <a:ext cx="1130341" cy="37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Resim 24">
            <a:extLst>
              <a:ext uri="{FF2B5EF4-FFF2-40B4-BE49-F238E27FC236}">
                <a16:creationId xmlns:a16="http://schemas.microsoft.com/office/drawing/2014/main" id="{9B38A1BA-2E6F-4CC9-A6BE-60AC14DBEE3F}"/>
              </a:ext>
            </a:extLst>
          </p:cNvPr>
          <p:cNvPicPr>
            <a:picLocks noChangeAspect="1"/>
          </p:cNvPicPr>
          <p:nvPr/>
        </p:nvPicPr>
        <p:blipFill>
          <a:blip r:embed="rId2"/>
          <a:stretch>
            <a:fillRect/>
          </a:stretch>
        </p:blipFill>
        <p:spPr>
          <a:xfrm>
            <a:off x="-1" y="-132"/>
            <a:ext cx="6876113" cy="9906132"/>
          </a:xfrm>
          <a:prstGeom prst="rect">
            <a:avLst/>
          </a:prstGeom>
        </p:spPr>
      </p:pic>
      <p:sp>
        <p:nvSpPr>
          <p:cNvPr id="8" name="Metin kutusu 7">
            <a:extLst>
              <a:ext uri="{FF2B5EF4-FFF2-40B4-BE49-F238E27FC236}">
                <a16:creationId xmlns:a16="http://schemas.microsoft.com/office/drawing/2014/main" id="{C0E2F7BE-B3E2-493F-9715-E7C9A3E170E4}"/>
              </a:ext>
            </a:extLst>
          </p:cNvPr>
          <p:cNvSpPr txBox="1"/>
          <p:nvPr/>
        </p:nvSpPr>
        <p:spPr>
          <a:xfrm>
            <a:off x="773723" y="539262"/>
            <a:ext cx="2655277" cy="261610"/>
          </a:xfrm>
          <a:prstGeom prst="rect">
            <a:avLst/>
          </a:prstGeom>
          <a:noFill/>
        </p:spPr>
        <p:txBody>
          <a:bodyPr wrap="square" rtlCol="0">
            <a:spAutoFit/>
          </a:bodyPr>
          <a:lstStyle/>
          <a:p>
            <a:r>
              <a:rPr lang="tr-TR" sz="1100" dirty="0">
                <a:latin typeface="Rajdhani SemiBold" panose="02000000000000000000" pitchFamily="2" charset="-94"/>
                <a:cs typeface="Rajdhani SemiBold" panose="02000000000000000000" pitchFamily="2" charset="-94"/>
              </a:rPr>
              <a:t>GİGDER | April 2020</a:t>
            </a:r>
          </a:p>
        </p:txBody>
      </p:sp>
      <p:sp>
        <p:nvSpPr>
          <p:cNvPr id="7" name="Dikdörtgen 6">
            <a:extLst>
              <a:ext uri="{FF2B5EF4-FFF2-40B4-BE49-F238E27FC236}">
                <a16:creationId xmlns:a16="http://schemas.microsoft.com/office/drawing/2014/main" id="{66466752-3F4D-4BEE-ADB6-8FBA90E69221}"/>
              </a:ext>
            </a:extLst>
          </p:cNvPr>
          <p:cNvSpPr/>
          <p:nvPr/>
        </p:nvSpPr>
        <p:spPr>
          <a:xfrm>
            <a:off x="773722" y="809493"/>
            <a:ext cx="5627077" cy="369332"/>
          </a:xfrm>
          <a:prstGeom prst="rect">
            <a:avLst/>
          </a:prstGeom>
        </p:spPr>
        <p:txBody>
          <a:bodyPr wrap="square">
            <a:spAutoFit/>
          </a:bodyPr>
          <a:lstStyle/>
          <a:p>
            <a:pPr>
              <a:spcAft>
                <a:spcPts val="1000"/>
              </a:spcAft>
            </a:pPr>
            <a:r>
              <a:rPr lang="tr-TR" b="1" dirty="0" err="1">
                <a:latin typeface="Rajdhani Bold" panose="02000000000000000000" pitchFamily="2" charset="-94"/>
                <a:ea typeface="Times New Roman" panose="02020603050405020304" pitchFamily="18" charset="0"/>
                <a:cs typeface="Rajdhani Bold" panose="02000000000000000000" pitchFamily="2" charset="-94"/>
              </a:rPr>
              <a:t>Turkish</a:t>
            </a:r>
            <a:r>
              <a:rPr lang="tr-TR" b="1" dirty="0">
                <a:latin typeface="Rajdhani Bold" panose="02000000000000000000" pitchFamily="2" charset="-94"/>
                <a:ea typeface="Times New Roman" panose="02020603050405020304" pitchFamily="18" charset="0"/>
                <a:cs typeface="Rajdhani Bold" panose="02000000000000000000" pitchFamily="2" charset="-94"/>
              </a:rPr>
              <a:t> Real </a:t>
            </a:r>
            <a:r>
              <a:rPr lang="tr-TR" b="1" dirty="0" err="1">
                <a:latin typeface="Rajdhani Bold" panose="02000000000000000000" pitchFamily="2" charset="-94"/>
                <a:ea typeface="Times New Roman" panose="02020603050405020304" pitchFamily="18" charset="0"/>
                <a:cs typeface="Rajdhani Bold" panose="02000000000000000000" pitchFamily="2" charset="-94"/>
              </a:rPr>
              <a:t>Estate</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Sector</a:t>
            </a:r>
            <a:r>
              <a:rPr lang="tr-TR" b="1" dirty="0">
                <a:latin typeface="Rajdhani Bold" panose="02000000000000000000" pitchFamily="2" charset="-94"/>
                <a:ea typeface="Times New Roman" panose="02020603050405020304" pitchFamily="18" charset="0"/>
                <a:cs typeface="Rajdhani Bold" panose="02000000000000000000" pitchFamily="2" charset="-94"/>
              </a:rPr>
              <a:t> </a:t>
            </a:r>
            <a:r>
              <a:rPr lang="tr-TR" b="1" dirty="0" err="1">
                <a:latin typeface="Rajdhani Bold" panose="02000000000000000000" pitchFamily="2" charset="-94"/>
                <a:ea typeface="Times New Roman" panose="02020603050405020304" pitchFamily="18" charset="0"/>
                <a:cs typeface="Rajdhani Bold" panose="02000000000000000000" pitchFamily="2" charset="-94"/>
              </a:rPr>
              <a:t>After</a:t>
            </a:r>
            <a:r>
              <a:rPr lang="tr-TR" b="1" dirty="0">
                <a:latin typeface="Rajdhani Bold" panose="02000000000000000000" pitchFamily="2" charset="-94"/>
                <a:ea typeface="Times New Roman" panose="02020603050405020304" pitchFamily="18" charset="0"/>
                <a:cs typeface="Rajdhani Bold" panose="02000000000000000000" pitchFamily="2" charset="-94"/>
              </a:rPr>
              <a:t> Covid-19</a:t>
            </a:r>
            <a:endParaRPr lang="tr-TR" dirty="0">
              <a:latin typeface="Rajdhani Bold" panose="02000000000000000000" pitchFamily="2" charset="-94"/>
              <a:ea typeface="Times New Roman" panose="02020603050405020304" pitchFamily="18" charset="0"/>
              <a:cs typeface="Rajdhani Bold" panose="02000000000000000000" pitchFamily="2" charset="-94"/>
            </a:endParaRPr>
          </a:p>
        </p:txBody>
      </p:sp>
      <p:sp>
        <p:nvSpPr>
          <p:cNvPr id="3" name="Dikdörtgen 2">
            <a:extLst>
              <a:ext uri="{FF2B5EF4-FFF2-40B4-BE49-F238E27FC236}">
                <a16:creationId xmlns:a16="http://schemas.microsoft.com/office/drawing/2014/main" id="{B88B27D0-D862-4586-8E62-5758C47267EE}"/>
              </a:ext>
            </a:extLst>
          </p:cNvPr>
          <p:cNvSpPr/>
          <p:nvPr/>
        </p:nvSpPr>
        <p:spPr>
          <a:xfrm>
            <a:off x="364656" y="1340134"/>
            <a:ext cx="6036143" cy="1269963"/>
          </a:xfrm>
          <a:prstGeom prst="rect">
            <a:avLst/>
          </a:prstGeom>
        </p:spPr>
        <p:txBody>
          <a:bodyPr wrap="square">
            <a:spAutoFit/>
          </a:bodyPr>
          <a:lstStyle/>
          <a:p>
            <a:pPr marL="171450" indent="-171450" algn="just">
              <a:lnSpc>
                <a:spcPct val="115000"/>
              </a:lnSpc>
              <a:spcAft>
                <a:spcPts val="1000"/>
              </a:spcAft>
              <a:buClr>
                <a:srgbClr val="FFC000"/>
              </a:buClr>
              <a:buSzPct val="124000"/>
              <a:buFont typeface="Wingdings" panose="05000000000000000000" pitchFamily="2" charset="2"/>
              <a:buChar char="§"/>
            </a:pP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In the second half of March, the Covid-19 </a:t>
            </a:r>
            <a:r>
              <a:rPr lang="tr-TR" sz="1200" dirty="0" err="1">
                <a:latin typeface="Rajdhani SemiBold" panose="02000000000000000000" pitchFamily="2" charset="-94"/>
                <a:ea typeface="Times New Roman" panose="02020603050405020304" pitchFamily="18" charset="0"/>
                <a:cs typeface="Rajdhani SemiBold" panose="02000000000000000000" pitchFamily="2" charset="-94"/>
              </a:rPr>
              <a:t>pandemic</a:t>
            </a: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 and the negative reflection</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s</a:t>
            </a: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 of the obligatory measures taken against </a:t>
            </a:r>
            <a:r>
              <a:rPr lang="en-US" sz="1200" dirty="0" err="1">
                <a:latin typeface="Rajdhani SemiBold" panose="02000000000000000000" pitchFamily="2" charset="-94"/>
                <a:ea typeface="Times New Roman" panose="02020603050405020304" pitchFamily="18" charset="0"/>
                <a:cs typeface="Rajdhani SemiBold" panose="02000000000000000000" pitchFamily="2" charset="-94"/>
              </a:rPr>
              <a:t>th</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e</a:t>
            </a: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1200" dirty="0" err="1">
                <a:latin typeface="Rajdhani SemiBold" panose="02000000000000000000" pitchFamily="2" charset="-94"/>
                <a:ea typeface="Times New Roman" panose="02020603050405020304" pitchFamily="18" charset="0"/>
                <a:cs typeface="Rajdhani SemiBold" panose="02000000000000000000" pitchFamily="2" charset="-94"/>
              </a:rPr>
              <a:t>pan</a:t>
            </a:r>
            <a:r>
              <a:rPr lang="en-US" sz="1200" dirty="0" err="1">
                <a:latin typeface="Rajdhani SemiBold" panose="02000000000000000000" pitchFamily="2" charset="-94"/>
                <a:ea typeface="Times New Roman" panose="02020603050405020304" pitchFamily="18" charset="0"/>
                <a:cs typeface="Rajdhani SemiBold" panose="02000000000000000000" pitchFamily="2" charset="-94"/>
              </a:rPr>
              <a:t>demic</a:t>
            </a: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 on commercial activities can also be monitored on</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1200" dirty="0" err="1">
                <a:latin typeface="Rajdhani SemiBold" panose="02000000000000000000" pitchFamily="2" charset="-94"/>
                <a:ea typeface="Times New Roman" panose="02020603050405020304" pitchFamily="18" charset="0"/>
                <a:cs typeface="Rajdhani SemiBold" panose="02000000000000000000" pitchFamily="2" charset="-94"/>
              </a:rPr>
              <a:t>Overseas</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 r</a:t>
            </a:r>
            <a:r>
              <a:rPr lang="en-US" sz="1200" dirty="0" err="1">
                <a:latin typeface="Rajdhani SemiBold" panose="02000000000000000000" pitchFamily="2" charset="-94"/>
                <a:ea typeface="Times New Roman" panose="02020603050405020304" pitchFamily="18" charset="0"/>
                <a:cs typeface="Rajdhani SemiBold" panose="02000000000000000000" pitchFamily="2" charset="-94"/>
              </a:rPr>
              <a:t>eal</a:t>
            </a: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 </a:t>
            </a:r>
            <a:r>
              <a:rPr lang="tr-TR" sz="1200" dirty="0">
                <a:latin typeface="Rajdhani SemiBold" panose="02000000000000000000" pitchFamily="2" charset="-94"/>
                <a:ea typeface="Times New Roman" panose="02020603050405020304" pitchFamily="18" charset="0"/>
                <a:cs typeface="Rajdhani SemiBold" panose="02000000000000000000" pitchFamily="2" charset="-94"/>
              </a:rPr>
              <a:t>e</a:t>
            </a: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state sales in big cities.</a:t>
            </a:r>
            <a:endParaRPr lang="tr-TR" sz="1200" dirty="0">
              <a:latin typeface="Rajdhani SemiBold" panose="02000000000000000000" pitchFamily="2" charset="-94"/>
              <a:ea typeface="Times New Roman" panose="02020603050405020304" pitchFamily="18" charset="0"/>
              <a:cs typeface="Rajdhani SemiBold" panose="02000000000000000000" pitchFamily="2" charset="-94"/>
            </a:endParaRPr>
          </a:p>
          <a:p>
            <a:pPr marL="171450" indent="-171450" algn="just">
              <a:lnSpc>
                <a:spcPct val="115000"/>
              </a:lnSpc>
              <a:spcAft>
                <a:spcPts val="1000"/>
              </a:spcAft>
              <a:buClr>
                <a:srgbClr val="FFC000"/>
              </a:buClr>
              <a:buSzPct val="124000"/>
              <a:buFont typeface="Wingdings" panose="05000000000000000000" pitchFamily="2" charset="2"/>
              <a:buChar char="§"/>
            </a:pP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Partial decreases in overseas real estate sales are observed in all major cities except </a:t>
            </a:r>
            <a:r>
              <a:rPr lang="en-US" sz="1200" dirty="0" err="1">
                <a:latin typeface="Rajdhani SemiBold" panose="02000000000000000000" pitchFamily="2" charset="-94"/>
                <a:ea typeface="Times New Roman" panose="02020603050405020304" pitchFamily="18" charset="0"/>
                <a:cs typeface="Rajdhani SemiBold" panose="02000000000000000000" pitchFamily="2" charset="-94"/>
              </a:rPr>
              <a:t>Muğla</a:t>
            </a:r>
            <a:r>
              <a:rPr lang="en-US" sz="1200" dirty="0">
                <a:latin typeface="Rajdhani SemiBold" panose="02000000000000000000" pitchFamily="2" charset="-94"/>
                <a:ea typeface="Times New Roman" panose="02020603050405020304" pitchFamily="18" charset="0"/>
                <a:cs typeface="Rajdhani SemiBold" panose="02000000000000000000" pitchFamily="2" charset="-94"/>
              </a:rPr>
              <a:t> and Samsun.</a:t>
            </a:r>
            <a:endParaRPr lang="tr-TR" sz="1200" dirty="0">
              <a:latin typeface="Rajdhani SemiBold" panose="02000000000000000000" pitchFamily="2" charset="-94"/>
              <a:ea typeface="Times New Roman" panose="02020603050405020304" pitchFamily="18" charset="0"/>
              <a:cs typeface="Rajdhani SemiBold" panose="02000000000000000000" pitchFamily="2" charset="-94"/>
            </a:endParaRPr>
          </a:p>
        </p:txBody>
      </p:sp>
      <p:graphicFrame>
        <p:nvGraphicFramePr>
          <p:cNvPr id="11" name="Grafik 10">
            <a:extLst>
              <a:ext uri="{FF2B5EF4-FFF2-40B4-BE49-F238E27FC236}">
                <a16:creationId xmlns:a16="http://schemas.microsoft.com/office/drawing/2014/main" id="{7E6AF239-8C35-40F3-B22F-15552F115425}"/>
              </a:ext>
            </a:extLst>
          </p:cNvPr>
          <p:cNvGraphicFramePr/>
          <p:nvPr>
            <p:extLst>
              <p:ext uri="{D42A27DB-BD31-4B8C-83A1-F6EECF244321}">
                <p14:modId xmlns:p14="http://schemas.microsoft.com/office/powerpoint/2010/main" val="3821141805"/>
              </p:ext>
            </p:extLst>
          </p:nvPr>
        </p:nvGraphicFramePr>
        <p:xfrm>
          <a:off x="371474" y="3382074"/>
          <a:ext cx="6115050" cy="3225018"/>
        </p:xfrm>
        <a:graphic>
          <a:graphicData uri="http://schemas.openxmlformats.org/drawingml/2006/chart">
            <c:chart xmlns:c="http://schemas.openxmlformats.org/drawingml/2006/chart" xmlns:r="http://schemas.openxmlformats.org/officeDocument/2006/relationships" r:id="rId3"/>
          </a:graphicData>
        </a:graphic>
      </p:graphicFrame>
      <p:pic>
        <p:nvPicPr>
          <p:cNvPr id="11268" name="Picture 4" descr="Turkey Watercolor Map Canvas Print / Canvas Art by Design Turnpike">
            <a:extLst>
              <a:ext uri="{FF2B5EF4-FFF2-40B4-BE49-F238E27FC236}">
                <a16:creationId xmlns:a16="http://schemas.microsoft.com/office/drawing/2014/main" id="{8B20A143-30F8-4A67-875A-610A9FBD9F63}"/>
              </a:ext>
            </a:extLst>
          </p:cNvPr>
          <p:cNvPicPr>
            <a:picLocks noChangeAspect="1" noChangeArrowheads="1"/>
          </p:cNvPicPr>
          <p:nvPr/>
        </p:nvPicPr>
        <p:blipFill rotWithShape="1">
          <a:blip r:embed="rId4">
            <a:clrChange>
              <a:clrFrom>
                <a:srgbClr val="EBE9DA"/>
              </a:clrFrom>
              <a:clrTo>
                <a:srgbClr val="EBE9DA">
                  <a:alpha val="0"/>
                </a:srgbClr>
              </a:clrTo>
            </a:clrChange>
            <a:extLst>
              <a:ext uri="{28A0092B-C50C-407E-A947-70E740481C1C}">
                <a14:useLocalDpi xmlns:a14="http://schemas.microsoft.com/office/drawing/2010/main" val="0"/>
              </a:ext>
            </a:extLst>
          </a:blip>
          <a:srcRect l="4545" t="15027" r="19712" b="32483"/>
          <a:stretch/>
        </p:blipFill>
        <p:spPr bwMode="auto">
          <a:xfrm>
            <a:off x="270802" y="6815211"/>
            <a:ext cx="6129997" cy="2882670"/>
          </a:xfrm>
          <a:prstGeom prst="rect">
            <a:avLst/>
          </a:prstGeom>
          <a:noFill/>
          <a:extLst>
            <a:ext uri="{909E8E84-426E-40DD-AFC4-6F175D3DCCD1}">
              <a14:hiddenFill xmlns:a14="http://schemas.microsoft.com/office/drawing/2010/main">
                <a:solidFill>
                  <a:srgbClr val="FFFFFF"/>
                </a:solidFill>
              </a14:hiddenFill>
            </a:ext>
          </a:extLst>
        </p:spPr>
      </p:pic>
      <p:sp>
        <p:nvSpPr>
          <p:cNvPr id="21" name="Dikdörtgen 20">
            <a:extLst>
              <a:ext uri="{FF2B5EF4-FFF2-40B4-BE49-F238E27FC236}">
                <a16:creationId xmlns:a16="http://schemas.microsoft.com/office/drawing/2014/main" id="{1EDC7B12-15DC-4C9D-84F1-2DED027028EF}"/>
              </a:ext>
            </a:extLst>
          </p:cNvPr>
          <p:cNvSpPr/>
          <p:nvPr/>
        </p:nvSpPr>
        <p:spPr>
          <a:xfrm>
            <a:off x="333639" y="2838115"/>
            <a:ext cx="6365709" cy="325538"/>
          </a:xfrm>
          <a:prstGeom prst="rect">
            <a:avLst/>
          </a:prstGeom>
        </p:spPr>
        <p:txBody>
          <a:bodyPr wrap="square">
            <a:spAutoFit/>
          </a:bodyPr>
          <a:lstStyle/>
          <a:p>
            <a:pPr algn="ctr">
              <a:lnSpc>
                <a:spcPct val="115000"/>
              </a:lnSpc>
              <a:spcAft>
                <a:spcPts val="1000"/>
              </a:spcAft>
            </a:pPr>
            <a:r>
              <a:rPr lang="en-US" sz="1400" b="1" dirty="0">
                <a:latin typeface="Rajdhani Bold" panose="02000000000000000000" pitchFamily="2" charset="-94"/>
                <a:cs typeface="Rajdhani Bold" panose="02000000000000000000" pitchFamily="2" charset="-94"/>
              </a:rPr>
              <a:t>2019-2020 March Comparisons </a:t>
            </a:r>
            <a:r>
              <a:rPr lang="tr-TR" sz="1400" b="1" dirty="0">
                <a:latin typeface="Rajdhani Bold" panose="02000000000000000000" pitchFamily="2" charset="-94"/>
                <a:cs typeface="Rajdhani Bold" panose="02000000000000000000" pitchFamily="2" charset="-94"/>
              </a:rPr>
              <a:t> of </a:t>
            </a:r>
            <a:r>
              <a:rPr lang="en-US" sz="1400" b="1" dirty="0">
                <a:latin typeface="Rajdhani Bold" panose="02000000000000000000" pitchFamily="2" charset="-94"/>
                <a:cs typeface="Rajdhani Bold" panose="02000000000000000000" pitchFamily="2" charset="-94"/>
              </a:rPr>
              <a:t>Overseas Real Estate Sales on a city basis </a:t>
            </a:r>
          </a:p>
        </p:txBody>
      </p:sp>
      <p:cxnSp>
        <p:nvCxnSpPr>
          <p:cNvPr id="22" name="Düz Bağlayıcı 21">
            <a:extLst>
              <a:ext uri="{FF2B5EF4-FFF2-40B4-BE49-F238E27FC236}">
                <a16:creationId xmlns:a16="http://schemas.microsoft.com/office/drawing/2014/main" id="{F8B7425F-9F9F-4534-B627-68AB84851001}"/>
              </a:ext>
            </a:extLst>
          </p:cNvPr>
          <p:cNvCxnSpPr/>
          <p:nvPr/>
        </p:nvCxnSpPr>
        <p:spPr>
          <a:xfrm>
            <a:off x="1426846" y="2824546"/>
            <a:ext cx="4248148" cy="0"/>
          </a:xfrm>
          <a:prstGeom prst="line">
            <a:avLst/>
          </a:prstGeom>
          <a:ln w="12700">
            <a:solidFill>
              <a:srgbClr val="FECD3D"/>
            </a:solidFill>
          </a:ln>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59374408-32A6-49E9-8206-19DC995FF8E0}"/>
              </a:ext>
            </a:extLst>
          </p:cNvPr>
          <p:cNvCxnSpPr/>
          <p:nvPr/>
        </p:nvCxnSpPr>
        <p:spPr>
          <a:xfrm>
            <a:off x="1426846" y="3170128"/>
            <a:ext cx="4248148" cy="0"/>
          </a:xfrm>
          <a:prstGeom prst="line">
            <a:avLst/>
          </a:prstGeom>
          <a:ln w="12700">
            <a:solidFill>
              <a:srgbClr val="FECD3D"/>
            </a:solidFill>
            <a:prstDash val="dash"/>
          </a:ln>
        </p:spPr>
        <p:style>
          <a:lnRef idx="1">
            <a:schemeClr val="accent1"/>
          </a:lnRef>
          <a:fillRef idx="0">
            <a:schemeClr val="accent1"/>
          </a:fillRef>
          <a:effectRef idx="0">
            <a:schemeClr val="accent1"/>
          </a:effectRef>
          <a:fontRef idx="minor">
            <a:schemeClr val="tx1"/>
          </a:fontRef>
        </p:style>
      </p:cxnSp>
      <p:pic>
        <p:nvPicPr>
          <p:cNvPr id="12" name="Picture 2" descr="Gayrimenkul Yurt Dışı Tanıtım Derneği | LinkedIn">
            <a:extLst>
              <a:ext uri="{FF2B5EF4-FFF2-40B4-BE49-F238E27FC236}">
                <a16:creationId xmlns:a16="http://schemas.microsoft.com/office/drawing/2014/main" id="{519AD25D-944A-4517-AE15-E844F49AD7B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659" y="62984"/>
            <a:ext cx="1130341" cy="37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82038"/>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3317</TotalTime>
  <Words>2850</Words>
  <Application>Microsoft Office PowerPoint</Application>
  <PresentationFormat>A4 Kağıt (210x297 mm)</PresentationFormat>
  <Paragraphs>290</Paragraphs>
  <Slides>12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12</vt:i4>
      </vt:variant>
    </vt:vector>
  </HeadingPairs>
  <TitlesOfParts>
    <vt:vector size="19" baseType="lpstr">
      <vt:lpstr>Arial</vt:lpstr>
      <vt:lpstr>Calibri</vt:lpstr>
      <vt:lpstr>Calibri Light</vt:lpstr>
      <vt:lpstr>Rajdhani Bold</vt:lpstr>
      <vt:lpstr>Rajdhani SemiBold</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Güler</dc:creator>
  <cp:lastModifiedBy>Abdullah  Keskin</cp:lastModifiedBy>
  <cp:revision>73</cp:revision>
  <dcterms:created xsi:type="dcterms:W3CDTF">2020-04-17T11:12:25Z</dcterms:created>
  <dcterms:modified xsi:type="dcterms:W3CDTF">2020-05-05T07:26:48Z</dcterms:modified>
</cp:coreProperties>
</file>